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6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8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23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4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6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7" r:id="rId2"/>
    <p:sldMasterId id="2147483681" r:id="rId3"/>
    <p:sldMasterId id="2147483703" r:id="rId4"/>
    <p:sldMasterId id="2147483712" r:id="rId5"/>
    <p:sldMasterId id="2147483717" r:id="rId6"/>
    <p:sldMasterId id="2147483726" r:id="rId7"/>
    <p:sldMasterId id="2147483735" r:id="rId8"/>
    <p:sldMasterId id="2147483742" r:id="rId9"/>
    <p:sldMasterId id="2147483751" r:id="rId10"/>
    <p:sldMasterId id="2147483758" r:id="rId11"/>
    <p:sldMasterId id="2147483767" r:id="rId12"/>
    <p:sldMasterId id="2147483776" r:id="rId13"/>
    <p:sldMasterId id="2147483787" r:id="rId14"/>
    <p:sldMasterId id="2147483814" r:id="rId15"/>
    <p:sldMasterId id="2147483824" r:id="rId16"/>
    <p:sldMasterId id="2147483833" r:id="rId17"/>
    <p:sldMasterId id="2147483860" r:id="rId18"/>
    <p:sldMasterId id="2147483871" r:id="rId19"/>
    <p:sldMasterId id="2147483875" r:id="rId20"/>
    <p:sldMasterId id="2147483885" r:id="rId21"/>
    <p:sldMasterId id="2147483899" r:id="rId22"/>
    <p:sldMasterId id="2147483914" r:id="rId23"/>
    <p:sldMasterId id="2147483927" r:id="rId24"/>
    <p:sldMasterId id="2147483936" r:id="rId25"/>
    <p:sldMasterId id="2147483946" r:id="rId26"/>
    <p:sldMasterId id="2147483953" r:id="rId27"/>
  </p:sldMasterIdLst>
  <p:notesMasterIdLst>
    <p:notesMasterId r:id="rId36"/>
  </p:notesMasterIdLst>
  <p:sldIdLst>
    <p:sldId id="501" r:id="rId28"/>
    <p:sldId id="515" r:id="rId29"/>
    <p:sldId id="518" r:id="rId30"/>
    <p:sldId id="516" r:id="rId31"/>
    <p:sldId id="517" r:id="rId32"/>
    <p:sldId id="524" r:id="rId33"/>
    <p:sldId id="525" r:id="rId34"/>
    <p:sldId id="502" r:id="rId35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9211E7E-6503-416C-9189-A81C2B929114}">
          <p14:sldIdLst>
            <p14:sldId id="501"/>
            <p14:sldId id="515"/>
            <p14:sldId id="518"/>
            <p14:sldId id="516"/>
            <p14:sldId id="517"/>
            <p14:sldId id="524"/>
            <p14:sldId id="525"/>
            <p14:sldId id="502"/>
          </p14:sldIdLst>
        </p14:section>
      </p14:sectionLst>
    </p:ex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66FF"/>
    <a:srgbClr val="009999"/>
    <a:srgbClr val="FF33CC"/>
    <a:srgbClr val="000099"/>
    <a:srgbClr val="CC6600"/>
    <a:srgbClr val="A885D8"/>
    <a:srgbClr val="FFD200"/>
    <a:srgbClr val="21596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5857" autoAdjust="0"/>
  </p:normalViewPr>
  <p:slideViewPr>
    <p:cSldViewPr showGuides="1">
      <p:cViewPr varScale="1">
        <p:scale>
          <a:sx n="121" d="100"/>
          <a:sy n="121" d="100"/>
        </p:scale>
        <p:origin x="108" y="318"/>
      </p:cViewPr>
      <p:guideLst>
        <p:guide orient="horz" pos="169"/>
        <p:guide pos="2880"/>
        <p:guide pos="198"/>
        <p:guide pos="5562"/>
        <p:guide orient="horz" pos="637"/>
        <p:guide orient="horz" pos="746"/>
        <p:guide orient="horz" pos="1619"/>
        <p:guide orient="horz" pos="2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5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31/08/2021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0505" y="4715153"/>
            <a:ext cx="5928078" cy="4466987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1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5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4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1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8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35554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9998369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5714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74507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66780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2352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27495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74305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0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6238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43648" y="4379104"/>
            <a:ext cx="504000" cy="504000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46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77" y="339726"/>
            <a:ext cx="2301875" cy="3460750"/>
          </a:xfrm>
        </p:spPr>
        <p:txBody>
          <a:bodyPr tIns="109671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37482220"/>
      </p:ext>
    </p:extLst>
  </p:cSld>
  <p:clrMapOvr>
    <a:masterClrMapping/>
  </p:clrMapOvr>
  <p:transition spd="med">
    <p:fade/>
  </p:transition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10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17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276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408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3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89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  <a:ea typeface="ＭＳ Ｐゴシック" pitchFamily="34" charset="-128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1867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63806"/>
            <a:ext cx="246541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 / J-100 Saison 1 2021  Confidentiel</a:t>
            </a:r>
          </a:p>
        </p:txBody>
      </p:sp>
    </p:spTree>
    <p:extLst>
      <p:ext uri="{BB962C8B-B14F-4D97-AF65-F5344CB8AC3E}">
        <p14:creationId xmlns:p14="http://schemas.microsoft.com/office/powerpoint/2010/main" val="568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9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9025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Tite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587" y="4856745"/>
            <a:ext cx="290219" cy="172594"/>
          </a:xfrm>
          <a:prstGeom prst="rect">
            <a:avLst/>
          </a:prstGeom>
          <a:solidFill>
            <a:schemeClr val="bg1"/>
          </a:solidFill>
        </p:spPr>
        <p:txBody>
          <a:bodyPr lIns="14359" tIns="36456" rIns="14359" bIns="36456"/>
          <a:lstStyle>
            <a:lvl1pPr algn="ctr">
              <a:defRPr sz="700" b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712446" fontAlgn="base">
              <a:spcBef>
                <a:spcPct val="0"/>
              </a:spcBef>
              <a:spcAft>
                <a:spcPct val="0"/>
              </a:spcAft>
            </a:pPr>
            <a:fld id="{8DB857DF-C859-49BD-95A7-2D64C459B9F9}" type="slidenum">
              <a:rPr lang="en-US" smtClean="0">
                <a:solidFill>
                  <a:srgbClr val="FFFFFF">
                    <a:lumMod val="65000"/>
                  </a:srgbClr>
                </a:solidFill>
                <a:ea typeface="ＭＳ Ｐゴシック" pitchFamily="34" charset="-128"/>
              </a:rPr>
              <a:pPr defTabSz="712446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srgbClr val="FFFFFF">
                  <a:lumMod val="6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2289" y="158246"/>
            <a:ext cx="7834125" cy="196815"/>
          </a:xfrm>
        </p:spPr>
        <p:txBody>
          <a:bodyPr wrap="square">
            <a:spAutoFit/>
          </a:bodyPr>
          <a:lstStyle>
            <a:lvl1pPr>
              <a:buNone/>
              <a:defRPr lang="de-DE" sz="1400" b="1" dirty="0" smtClean="0">
                <a:solidFill>
                  <a:srgbClr val="0F3B5A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793271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SzPct val="80000"/>
            </a:pPr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2288" y="525302"/>
            <a:ext cx="7747778" cy="37256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942041" y="4921382"/>
            <a:ext cx="3020907" cy="87474"/>
          </a:xfrm>
          <a:prstGeom prst="rect">
            <a:avLst/>
          </a:prstGeom>
        </p:spPr>
        <p:txBody>
          <a:bodyPr lIns="72923" tIns="36456" rIns="72923" bIns="36456"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712446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Orange DCP_Séminaire des directions fonctionnelles_V1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02289" y="1190002"/>
            <a:ext cx="7839075" cy="3363578"/>
          </a:xfrm>
        </p:spPr>
        <p:txBody>
          <a:bodyPr/>
          <a:lstStyle>
            <a:lvl1pPr marL="213919" indent="-213919" algn="l" defTabSz="872210" rtl="0" fontAlgn="base">
              <a:spcBef>
                <a:spcPts val="479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 lang="de-DE" sz="1200" kern="0" noProof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spcBef>
                <a:spcPts val="479"/>
              </a:spcBef>
              <a:defRPr sz="1200">
                <a:latin typeface="Calibri" pitchFamily="34" charset="0"/>
              </a:defRPr>
            </a:lvl2pPr>
            <a:lvl3pPr>
              <a:spcBef>
                <a:spcPts val="479"/>
              </a:spcBef>
              <a:defRPr sz="1200">
                <a:latin typeface="Calibri" pitchFamily="34" charset="0"/>
              </a:defRPr>
            </a:lvl3pPr>
            <a:lvl4pPr>
              <a:spcBef>
                <a:spcPts val="479"/>
              </a:spcBef>
              <a:defRPr>
                <a:latin typeface="Calibri" pitchFamily="34" charset="0"/>
              </a:defRPr>
            </a:lvl4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66164"/>
      </p:ext>
    </p:extLst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2184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4506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7188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4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4299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Modifiez le titre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8"/>
          <a:stretch/>
        </p:blipFill>
        <p:spPr bwMode="auto">
          <a:xfrm>
            <a:off x="0" y="-740617"/>
            <a:ext cx="9144000" cy="620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7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412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30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2773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_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9430664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584" y="23520"/>
            <a:ext cx="8470899" cy="348336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 marL="0" marR="0" indent="0" algn="l" defTabSz="513761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4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148" indent="-4011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148" indent="-4011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marL="401148" lvl="1" indent="-401148" algn="l" defTabSz="51376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948011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585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183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93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7" y="4130681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7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0110389"/>
      </p:ext>
    </p:extLst>
  </p:cSld>
  <p:clrMapOvr>
    <a:masterClrMapping/>
  </p:clrMapOvr>
  <p:transition spd="med">
    <p:fade/>
  </p:transition>
  <p:hf sldNum="0" hdr="0" ft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339743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377230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339743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5141164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7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1304933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82196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7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7" y="1304926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703" y="1304926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1643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1304933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7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41799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339743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0745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2525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024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326667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9130" y="1924050"/>
            <a:ext cx="7051885" cy="737100"/>
          </a:xfrm>
        </p:spPr>
        <p:txBody>
          <a:bodyPr/>
          <a:lstStyle>
            <a:lvl1pPr algn="l">
              <a:defRPr sz="6600">
                <a:latin typeface="Helvetica 35 Thin" pitchFamily="34" charset="0"/>
              </a:defRPr>
            </a:lvl1pPr>
          </a:lstStyle>
          <a:p>
            <a:r>
              <a:rPr lang="fr-FR" dirty="0"/>
              <a:t>vos remerciements</a:t>
            </a:r>
          </a:p>
        </p:txBody>
      </p:sp>
      <p:pic>
        <p:nvPicPr>
          <p:cNvPr id="3" name="Picture 28" descr="RG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5" y="4407693"/>
            <a:ext cx="719137" cy="5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517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96891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9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4" y="4968919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9492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Modifiez le titre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7" y="4749147"/>
            <a:ext cx="758621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050"/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528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24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7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706" indent="-180706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200" indent="-19053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3100" indent="-17256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8000" indent="-19053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44" y="423392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0"/>
              <a:endParaRPr lang="fr-F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7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31" y="267503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410" indent="-36141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7" y="4749147"/>
            <a:ext cx="758621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050"/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0203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3" y="268290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57" y="4749147"/>
            <a:ext cx="758621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050"/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735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2" y="1181101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1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181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4576559"/>
      </p:ext>
    </p:extLst>
  </p:cSld>
  <p:clrMapOvr>
    <a:masterClrMapping/>
  </p:clrMapOvr>
  <p:transition spd="med">
    <p:fade/>
  </p:transition>
  <p:hf sldNum="0" hdr="0" ftr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57" y="4749147"/>
            <a:ext cx="758621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050"/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8497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8478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57" y="4749147"/>
            <a:ext cx="758621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3050"/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2906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25897506"/>
      </p:ext>
    </p:extLst>
  </p:cSld>
  <p:clrMapOvr>
    <a:masterClrMapping/>
  </p:clrMapOvr>
  <p:transition spd="med">
    <p:fade/>
  </p:transition>
  <p:hf sldNum="0" hdr="0" ft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913992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4657267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4586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88059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03215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551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330980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8545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0463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3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  <a:latin typeface="Helvetica 75 Bold" panose="020B0804020202020204" pitchFamily="34" charset="0"/>
                <a:ea typeface="ＭＳ Ｐゴシック" pitchFamily="34" charset="-128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6242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  <a:latin typeface="Helvetica 75 Bold" panose="020B0804020202020204" pitchFamily="34" charset="0"/>
                <a:ea typeface="ＭＳ Ｐゴシック" pitchFamily="34" charset="-128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24521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1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8170025"/>
      </p:ext>
    </p:extLst>
  </p:cSld>
  <p:clrMapOvr>
    <a:masterClrMapping/>
  </p:clrMapOvr>
  <p:transition spd="med">
    <p:fade/>
  </p:transition>
  <p:hf sldNum="0" hdr="0" ftr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898629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28946778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3012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3613293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05472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52975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1929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2458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02543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endParaRPr lang="en-GB" sz="14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5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  <a:latin typeface="Helvetica 75 Bold" panose="020B0804020202020204" pitchFamily="34" charset="0"/>
                <a:ea typeface="ＭＳ Ｐゴシック" pitchFamily="34" charset="-128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10047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  <a:latin typeface="Helvetica 75 Bold" panose="020B0804020202020204" pitchFamily="34" charset="0"/>
                <a:ea typeface="ＭＳ Ｐゴシック" pitchFamily="34" charset="-128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42468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6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Modifiez le titre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2360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5378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6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5631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8889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5395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593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212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122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90088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FFFFFF"/>
                </a:solidFill>
                <a:ea typeface="ＭＳ Ｐゴシック" pitchFamily="34" charset="-128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11749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2729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 - 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 descr="FdPageTW_ACEMIS2012.jp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gner et arrondir un rectangle à un seul coin 4"/>
          <p:cNvSpPr/>
          <p:nvPr userDrawn="1"/>
        </p:nvSpPr>
        <p:spPr>
          <a:xfrm>
            <a:off x="1" y="0"/>
            <a:ext cx="1289538" cy="4888319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86786" y="152400"/>
            <a:ext cx="6513668" cy="501503"/>
          </a:xfrm>
        </p:spPr>
        <p:txBody>
          <a:bodyPr/>
          <a:lstStyle>
            <a:lvl1pPr>
              <a:defRPr sz="1800" b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1386786" y="709613"/>
            <a:ext cx="7578969" cy="4178706"/>
          </a:xfrm>
          <a:solidFill>
            <a:schemeClr val="bg1"/>
          </a:solidFill>
          <a:ln>
            <a:noFill/>
          </a:ln>
        </p:spPr>
        <p:txBody>
          <a:bodyPr lIns="72000" tIns="72000" rIns="72000" bIns="36000"/>
          <a:lstStyle>
            <a:lvl1pPr marL="161196" indent="-80599">
              <a:buFont typeface="Arial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Wingdings" pitchFamily="2" charset="2"/>
              <a:buChar char="§"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>
              <a:buFont typeface="Wingdings" pitchFamily="2" charset="2"/>
              <a:buChar char="§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ZoneTexte 10"/>
          <p:cNvSpPr txBox="1"/>
          <p:nvPr userDrawn="1"/>
        </p:nvSpPr>
        <p:spPr>
          <a:xfrm rot="5400000">
            <a:off x="8493388" y="4293418"/>
            <a:ext cx="11165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>
                <a:solidFill>
                  <a:srgbClr val="FFFFFF">
                    <a:lumMod val="50000"/>
                  </a:srgbClr>
                </a:solidFill>
                <a:latin typeface="Helvetica 55 Roman"/>
                <a:ea typeface="MS PGothic" pitchFamily="34" charset="-128"/>
              </a:rPr>
              <a:t>ACEMIS</a:t>
            </a:r>
          </a:p>
        </p:txBody>
      </p:sp>
    </p:spTree>
    <p:extLst>
      <p:ext uri="{BB962C8B-B14F-4D97-AF65-F5344CB8AC3E}">
        <p14:creationId xmlns:p14="http://schemas.microsoft.com/office/powerpoint/2010/main" val="667056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7403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172" y="1597172"/>
            <a:ext cx="7773657" cy="110359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7" y="2915136"/>
            <a:ext cx="6400667" cy="1313994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663" y="4684330"/>
            <a:ext cx="2133556" cy="35727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77" y="4684330"/>
            <a:ext cx="2895446" cy="35727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781" y="4684330"/>
            <a:ext cx="2133556" cy="35727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C427-8896-4744-9FA1-F5F55EFE76B6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8461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saisir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Modifiez le titre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940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Modifiez le texte du masque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indiquer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3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modifiez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9891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ajouter un nom de section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9817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Modifiez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6042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modifiez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5769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sur l’icone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noProof="0" dirty="0"/>
              <a:t>Cliquez pour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11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5294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6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7" y="4749147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1286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9212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90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9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7" y="4233864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9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7" y="268288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7" y="4749147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2989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71" y="268288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7" y="4749147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0234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6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9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7" y="4749147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1726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7" y="4749147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5662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7" y="4749147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MS PGothic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8028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iapositive think-cell" r:id="rId4" imgW="415" imgH="416" progId="TCLayout.ActiveDocument.1">
                  <p:embed/>
                </p:oleObj>
              </mc:Choice>
              <mc:Fallback>
                <p:oleObj name="Diapositiv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259631" y="267494"/>
            <a:ext cx="7570043" cy="743744"/>
          </a:xfrm>
        </p:spPr>
        <p:txBody>
          <a:bodyPr anchor="ctr"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0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23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44309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5500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0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1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0868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4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2902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2217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0646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3127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43243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3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2379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806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9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0144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0609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1572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0582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5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2162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5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9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3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5985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0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8537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485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7329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30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480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6038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9353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9630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290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64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6049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9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9064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160340" y="4305304"/>
            <a:ext cx="676275" cy="677863"/>
            <a:chOff x="360362" y="1781889"/>
            <a:chExt cx="1144765" cy="114419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GB" altLang="fr-FR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2147483647 w 104"/>
                <a:gd name="T1" fmla="*/ 2147483647 h 122"/>
                <a:gd name="T2" fmla="*/ 2147483647 w 104"/>
                <a:gd name="T3" fmla="*/ 2147483647 h 122"/>
                <a:gd name="T4" fmla="*/ 2147483647 w 104"/>
                <a:gd name="T5" fmla="*/ 2147483647 h 122"/>
                <a:gd name="T6" fmla="*/ 2147483647 w 104"/>
                <a:gd name="T7" fmla="*/ 2147483647 h 122"/>
                <a:gd name="T8" fmla="*/ 2147483647 w 104"/>
                <a:gd name="T9" fmla="*/ 2147483647 h 122"/>
                <a:gd name="T10" fmla="*/ 2147483647 w 104"/>
                <a:gd name="T11" fmla="*/ 2147483647 h 122"/>
                <a:gd name="T12" fmla="*/ 2147483647 w 104"/>
                <a:gd name="T13" fmla="*/ 2147483647 h 122"/>
                <a:gd name="T14" fmla="*/ 0 w 104"/>
                <a:gd name="T15" fmla="*/ 2147483647 h 122"/>
                <a:gd name="T16" fmla="*/ 2147483647 w 104"/>
                <a:gd name="T17" fmla="*/ 2147483647 h 122"/>
                <a:gd name="T18" fmla="*/ 2147483647 w 104"/>
                <a:gd name="T19" fmla="*/ 2147483647 h 122"/>
                <a:gd name="T20" fmla="*/ 2147483647 w 104"/>
                <a:gd name="T21" fmla="*/ 2147483647 h 122"/>
                <a:gd name="T22" fmla="*/ 2147483647 w 104"/>
                <a:gd name="T23" fmla="*/ 2147483647 h 122"/>
                <a:gd name="T24" fmla="*/ 2147483647 w 104"/>
                <a:gd name="T25" fmla="*/ 2147483647 h 122"/>
                <a:gd name="T26" fmla="*/ 2147483647 w 104"/>
                <a:gd name="T27" fmla="*/ 0 h 122"/>
                <a:gd name="T28" fmla="*/ 2147483647 w 104"/>
                <a:gd name="T29" fmla="*/ 2147483647 h 122"/>
                <a:gd name="T30" fmla="*/ 2147483647 w 104"/>
                <a:gd name="T31" fmla="*/ 2147483647 h 122"/>
                <a:gd name="T32" fmla="*/ 2147483647 w 104"/>
                <a:gd name="T33" fmla="*/ 2147483647 h 122"/>
                <a:gd name="T34" fmla="*/ 2147483647 w 104"/>
                <a:gd name="T35" fmla="*/ 2147483647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0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2147483647 h 120"/>
                <a:gd name="T16" fmla="*/ 2147483647 w 105"/>
                <a:gd name="T17" fmla="*/ 2147483647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0 w 105"/>
                <a:gd name="T23" fmla="*/ 2147483647 h 120"/>
                <a:gd name="T24" fmla="*/ 0 w 105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2147483647 w 109"/>
                <a:gd name="T1" fmla="*/ 2147483647 h 122"/>
                <a:gd name="T2" fmla="*/ 2147483647 w 109"/>
                <a:gd name="T3" fmla="*/ 2147483647 h 122"/>
                <a:gd name="T4" fmla="*/ 2147483647 w 109"/>
                <a:gd name="T5" fmla="*/ 2147483647 h 122"/>
                <a:gd name="T6" fmla="*/ 2147483647 w 109"/>
                <a:gd name="T7" fmla="*/ 2147483647 h 122"/>
                <a:gd name="T8" fmla="*/ 2147483647 w 109"/>
                <a:gd name="T9" fmla="*/ 2147483647 h 122"/>
                <a:gd name="T10" fmla="*/ 0 w 109"/>
                <a:gd name="T11" fmla="*/ 2147483647 h 122"/>
                <a:gd name="T12" fmla="*/ 2147483647 w 109"/>
                <a:gd name="T13" fmla="*/ 0 h 122"/>
                <a:gd name="T14" fmla="*/ 2147483647 w 109"/>
                <a:gd name="T15" fmla="*/ 2147483647 h 122"/>
                <a:gd name="T16" fmla="*/ 2147483647 w 109"/>
                <a:gd name="T17" fmla="*/ 2147483647 h 122"/>
                <a:gd name="T18" fmla="*/ 2147483647 w 109"/>
                <a:gd name="T19" fmla="*/ 2147483647 h 122"/>
                <a:gd name="T20" fmla="*/ 2147483647 w 109"/>
                <a:gd name="T21" fmla="*/ 2147483647 h 122"/>
                <a:gd name="T22" fmla="*/ 2147483647 w 109"/>
                <a:gd name="T23" fmla="*/ 2147483647 h 122"/>
                <a:gd name="T24" fmla="*/ 2147483647 w 109"/>
                <a:gd name="T25" fmla="*/ 2147483647 h 122"/>
                <a:gd name="T26" fmla="*/ 2147483647 w 109"/>
                <a:gd name="T27" fmla="*/ 2147483647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2147483647 w 116"/>
                <a:gd name="T1" fmla="*/ 2147483647 h 124"/>
                <a:gd name="T2" fmla="*/ 2147483647 w 116"/>
                <a:gd name="T3" fmla="*/ 2147483647 h 124"/>
                <a:gd name="T4" fmla="*/ 2147483647 w 116"/>
                <a:gd name="T5" fmla="*/ 2147483647 h 124"/>
                <a:gd name="T6" fmla="*/ 2147483647 w 116"/>
                <a:gd name="T7" fmla="*/ 2147483647 h 124"/>
                <a:gd name="T8" fmla="*/ 2147483647 w 116"/>
                <a:gd name="T9" fmla="*/ 2147483647 h 124"/>
                <a:gd name="T10" fmla="*/ 2147483647 w 116"/>
                <a:gd name="T11" fmla="*/ 2147483647 h 124"/>
                <a:gd name="T12" fmla="*/ 0 w 116"/>
                <a:gd name="T13" fmla="*/ 2147483647 h 124"/>
                <a:gd name="T14" fmla="*/ 2147483647 w 116"/>
                <a:gd name="T15" fmla="*/ 0 h 124"/>
                <a:gd name="T16" fmla="*/ 2147483647 w 116"/>
                <a:gd name="T17" fmla="*/ 2147483647 h 124"/>
                <a:gd name="T18" fmla="*/ 2147483647 w 116"/>
                <a:gd name="T19" fmla="*/ 2147483647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2147483647 h 120"/>
                <a:gd name="T2" fmla="*/ 2147483647 w 66"/>
                <a:gd name="T3" fmla="*/ 2147483647 h 120"/>
                <a:gd name="T4" fmla="*/ 2147483647 w 66"/>
                <a:gd name="T5" fmla="*/ 2147483647 h 120"/>
                <a:gd name="T6" fmla="*/ 2147483647 w 66"/>
                <a:gd name="T7" fmla="*/ 0 h 120"/>
                <a:gd name="T8" fmla="*/ 2147483647 w 66"/>
                <a:gd name="T9" fmla="*/ 2147483647 h 120"/>
                <a:gd name="T10" fmla="*/ 2147483647 w 66"/>
                <a:gd name="T11" fmla="*/ 2147483647 h 120"/>
                <a:gd name="T12" fmla="*/ 2147483647 w 66"/>
                <a:gd name="T13" fmla="*/ 2147483647 h 120"/>
                <a:gd name="T14" fmla="*/ 2147483647 w 66"/>
                <a:gd name="T15" fmla="*/ 2147483647 h 120"/>
                <a:gd name="T16" fmla="*/ 2147483647 w 66"/>
                <a:gd name="T17" fmla="*/ 2147483647 h 120"/>
                <a:gd name="T18" fmla="*/ 0 w 66"/>
                <a:gd name="T19" fmla="*/ 2147483647 h 120"/>
                <a:gd name="T20" fmla="*/ 0 w 66"/>
                <a:gd name="T21" fmla="*/ 2147483647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2147483647 w 110"/>
                <a:gd name="T1" fmla="*/ 2147483647 h 166"/>
                <a:gd name="T2" fmla="*/ 2147483647 w 110"/>
                <a:gd name="T3" fmla="*/ 2147483647 h 166"/>
                <a:gd name="T4" fmla="*/ 2147483647 w 110"/>
                <a:gd name="T5" fmla="*/ 2147483647 h 166"/>
                <a:gd name="T6" fmla="*/ 2147483647 w 110"/>
                <a:gd name="T7" fmla="*/ 2147483647 h 166"/>
                <a:gd name="T8" fmla="*/ 2147483647 w 110"/>
                <a:gd name="T9" fmla="*/ 2147483647 h 166"/>
                <a:gd name="T10" fmla="*/ 2147483647 w 110"/>
                <a:gd name="T11" fmla="*/ 2147483647 h 166"/>
                <a:gd name="T12" fmla="*/ 2147483647 w 110"/>
                <a:gd name="T13" fmla="*/ 2147483647 h 166"/>
                <a:gd name="T14" fmla="*/ 2147483647 w 110"/>
                <a:gd name="T15" fmla="*/ 2147483647 h 166"/>
                <a:gd name="T16" fmla="*/ 2147483647 w 110"/>
                <a:gd name="T17" fmla="*/ 2147483647 h 166"/>
                <a:gd name="T18" fmla="*/ 2147483647 w 110"/>
                <a:gd name="T19" fmla="*/ 2147483647 h 166"/>
                <a:gd name="T20" fmla="*/ 0 w 110"/>
                <a:gd name="T21" fmla="*/ 2147483647 h 166"/>
                <a:gd name="T22" fmla="*/ 2147483647 w 110"/>
                <a:gd name="T23" fmla="*/ 0 h 166"/>
                <a:gd name="T24" fmla="*/ 2147483647 w 110"/>
                <a:gd name="T25" fmla="*/ 2147483647 h 166"/>
                <a:gd name="T26" fmla="*/ 2147483647 w 110"/>
                <a:gd name="T27" fmla="*/ 2147483647 h 166"/>
                <a:gd name="T28" fmla="*/ 2147483647 w 110"/>
                <a:gd name="T29" fmla="*/ 2147483647 h 166"/>
                <a:gd name="T30" fmla="*/ 2147483647 w 110"/>
                <a:gd name="T31" fmla="*/ 2147483647 h 166"/>
                <a:gd name="T32" fmla="*/ 2147483647 w 110"/>
                <a:gd name="T33" fmla="*/ 2147483647 h 166"/>
                <a:gd name="T34" fmla="*/ 2147483647 w 110"/>
                <a:gd name="T35" fmla="*/ 2147483647 h 166"/>
                <a:gd name="T36" fmla="*/ 2147483647 w 110"/>
                <a:gd name="T37" fmla="*/ 2147483647 h 166"/>
                <a:gd name="T38" fmla="*/ 2147483647 w 110"/>
                <a:gd name="T39" fmla="*/ 2147483647 h 166"/>
                <a:gd name="T40" fmla="*/ 2147483647 w 110"/>
                <a:gd name="T41" fmla="*/ 2147483647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2147483647 w 195"/>
                <a:gd name="T1" fmla="*/ 2147483647 h 92"/>
                <a:gd name="T2" fmla="*/ 2147483647 w 195"/>
                <a:gd name="T3" fmla="*/ 2147483647 h 92"/>
                <a:gd name="T4" fmla="*/ 2147483647 w 195"/>
                <a:gd name="T5" fmla="*/ 2147483647 h 92"/>
                <a:gd name="T6" fmla="*/ 2147483647 w 195"/>
                <a:gd name="T7" fmla="*/ 2147483647 h 92"/>
                <a:gd name="T8" fmla="*/ 2147483647 w 195"/>
                <a:gd name="T9" fmla="*/ 2147483647 h 92"/>
                <a:gd name="T10" fmla="*/ 2147483647 w 195"/>
                <a:gd name="T11" fmla="*/ 2147483647 h 92"/>
                <a:gd name="T12" fmla="*/ 2147483647 w 195"/>
                <a:gd name="T13" fmla="*/ 2147483647 h 92"/>
                <a:gd name="T14" fmla="*/ 2147483647 w 195"/>
                <a:gd name="T15" fmla="*/ 2147483647 h 92"/>
                <a:gd name="T16" fmla="*/ 2147483647 w 195"/>
                <a:gd name="T17" fmla="*/ 2147483647 h 92"/>
                <a:gd name="T18" fmla="*/ 2147483647 w 195"/>
                <a:gd name="T19" fmla="*/ 2147483647 h 92"/>
                <a:gd name="T20" fmla="*/ 2147483647 w 195"/>
                <a:gd name="T21" fmla="*/ 0 h 92"/>
                <a:gd name="T22" fmla="*/ 2147483647 w 195"/>
                <a:gd name="T23" fmla="*/ 0 h 92"/>
                <a:gd name="T24" fmla="*/ 2147483647 w 195"/>
                <a:gd name="T25" fmla="*/ 2147483647 h 92"/>
                <a:gd name="T26" fmla="*/ 2147483647 w 195"/>
                <a:gd name="T27" fmla="*/ 0 h 92"/>
                <a:gd name="T28" fmla="*/ 2147483647 w 195"/>
                <a:gd name="T29" fmla="*/ 0 h 92"/>
                <a:gd name="T30" fmla="*/ 2147483647 w 195"/>
                <a:gd name="T31" fmla="*/ 2147483647 h 92"/>
                <a:gd name="T32" fmla="*/ 2147483647 w 195"/>
                <a:gd name="T33" fmla="*/ 2147483647 h 92"/>
                <a:gd name="T34" fmla="*/ 2147483647 w 195"/>
                <a:gd name="T35" fmla="*/ 2147483647 h 92"/>
                <a:gd name="T36" fmla="*/ 2147483647 w 195"/>
                <a:gd name="T37" fmla="*/ 2147483647 h 92"/>
                <a:gd name="T38" fmla="*/ 2147483647 w 195"/>
                <a:gd name="T39" fmla="*/ 2147483647 h 92"/>
                <a:gd name="T40" fmla="*/ 2147483647 w 195"/>
                <a:gd name="T41" fmla="*/ 2147483647 h 92"/>
                <a:gd name="T42" fmla="*/ 0 w 195"/>
                <a:gd name="T43" fmla="*/ 2147483647 h 92"/>
                <a:gd name="T44" fmla="*/ 0 w 195"/>
                <a:gd name="T45" fmla="*/ 0 h 92"/>
                <a:gd name="T46" fmla="*/ 2147483647 w 195"/>
                <a:gd name="T47" fmla="*/ 0 h 92"/>
                <a:gd name="T48" fmla="*/ 2147483647 w 195"/>
                <a:gd name="T49" fmla="*/ 2147483647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0" fontAlgn="base">
                <a:spcBef>
                  <a:spcPct val="0"/>
                </a:spcBef>
                <a:spcAft>
                  <a:spcPct val="0"/>
                </a:spcAft>
              </a:pPr>
              <a:endParaRPr lang="fr-FR" sz="2000">
                <a:solidFill>
                  <a:srgbClr val="000000"/>
                </a:solidFill>
                <a:latin typeface="Helvetica 45 Light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5" y="339725"/>
            <a:ext cx="4398963" cy="2395538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4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9725" y="3071814"/>
            <a:ext cx="4398963" cy="728662"/>
          </a:xfrm>
        </p:spPr>
        <p:txBody>
          <a:bodyPr tIns="109716"/>
          <a:lstStyle>
            <a:lvl1pPr>
              <a:spcAft>
                <a:spcPts val="2400"/>
              </a:spcAft>
              <a:defRPr sz="1200"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 sz="1200"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49546092"/>
      </p:ext>
    </p:extLst>
  </p:cSld>
  <p:clrMapOvr>
    <a:masterClrMapping/>
  </p:clrMapOvr>
  <p:transition spd="med">
    <p:fade/>
  </p:transition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9" y="339727"/>
            <a:ext cx="7616825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8" y="1304927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4407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9" y="339725"/>
            <a:ext cx="7616825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38692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783638" y="4887914"/>
            <a:ext cx="360362" cy="134937"/>
          </a:xfrm>
          <a:prstGeom prst="rect">
            <a:avLst/>
          </a:prstGeom>
        </p:spPr>
        <p:txBody>
          <a:bodyPr lIns="91432" tIns="45716" rIns="91432" bIns="45716"/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sz="800">
                <a:solidFill>
                  <a:srgbClr val="000000"/>
                </a:solidFill>
                <a:latin typeface="Helvetica 55 Roman" pitchFamily="2" charset="0"/>
                <a:ea typeface="MS PGothic" pitchFamily="34" charset="-128"/>
                <a:cs typeface="+mn-cs"/>
              </a:defRPr>
            </a:lvl1pPr>
            <a:lvl2pPr marL="742877" indent="-285722" eaLnBrk="0" hangingPunct="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2pPr>
            <a:lvl3pPr marL="1142887" indent="-228576" eaLnBrk="0" hangingPunct="0">
              <a:spcAft>
                <a:spcPct val="25000"/>
              </a:spcAft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3pPr>
            <a:lvl4pPr marL="1600040" indent="-228576" eaLnBrk="0" hangingPunct="0">
              <a:spcAft>
                <a:spcPct val="25000"/>
              </a:spcAft>
              <a:buChar char="–"/>
              <a:defRPr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4pPr>
            <a:lvl5pPr marL="2057195" indent="-228576" eaLnBrk="0" hangingPunct="0"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5pPr>
            <a:lvl6pPr marL="2514348" indent="-228576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6pPr>
            <a:lvl7pPr marL="2971504" indent="-228576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7pPr>
            <a:lvl8pPr marL="3428658" indent="-228576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8pPr>
            <a:lvl9pPr marL="3885812" indent="-228576" eaLnBrk="0" fontAlgn="base" hangingPunct="0">
              <a:spcBef>
                <a:spcPct val="0"/>
              </a:spcBef>
              <a:spcAft>
                <a:spcPct val="2500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  <a:ea typeface="MS PGothic" pitchFamily="34" charset="-128"/>
              </a:defRPr>
            </a:lvl9pPr>
          </a:lstStyle>
          <a:p>
            <a:pPr defTabSz="914310" fontAlgn="base">
              <a:spcBef>
                <a:spcPct val="0"/>
              </a:spcBef>
              <a:defRPr/>
            </a:pPr>
            <a:fld id="{D5E79E36-ED65-4924-9BEF-FCAEB2137507}" type="slidenum">
              <a:rPr lang="en-US" altLang="fr-FR" smtClean="0"/>
              <a:pPr defTabSz="914310" fontAlgn="base">
                <a:spcBef>
                  <a:spcPct val="0"/>
                </a:spcBef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46387139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9" y="339728"/>
            <a:ext cx="7616825" cy="621329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55683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11590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2"/>
          <p:cNvSpPr>
            <a:spLocks noChangeArrowheads="1"/>
          </p:cNvSpPr>
          <p:nvPr userDrawn="1"/>
        </p:nvSpPr>
        <p:spPr bwMode="auto">
          <a:xfrm>
            <a:off x="1004892" y="4806952"/>
            <a:ext cx="2795587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45716" rIns="0" bIns="45716"/>
          <a:lstStyle>
            <a:lvl1pPr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000">
                <a:solidFill>
                  <a:srgbClr val="7F7F7F"/>
                </a:solidFill>
                <a:ea typeface="ＭＳ Ｐゴシック" pitchFamily="34" charset="-128"/>
                <a:cs typeface="Arial" charset="0"/>
              </a:rPr>
              <a:t>interne</a:t>
            </a:r>
            <a:r>
              <a:rPr lang="en-US" altLang="fr-FR" sz="1000">
                <a:solidFill>
                  <a:srgbClr val="7F7F7F"/>
                </a:solidFill>
                <a:ea typeface="ＭＳ Ｐゴシック" pitchFamily="34" charset="-128"/>
                <a:cs typeface="Arial" charset="0"/>
              </a:rPr>
              <a:t> Orange</a:t>
            </a:r>
          </a:p>
        </p:txBody>
      </p:sp>
      <p:sp>
        <p:nvSpPr>
          <p:cNvPr id="5" name="Rectangle 762"/>
          <p:cNvSpPr>
            <a:spLocks noChangeArrowheads="1"/>
          </p:cNvSpPr>
          <p:nvPr userDrawn="1"/>
        </p:nvSpPr>
        <p:spPr bwMode="auto">
          <a:xfrm>
            <a:off x="395288" y="4806952"/>
            <a:ext cx="504825" cy="139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45716" rIns="0" bIns="45716"/>
          <a:lstStyle>
            <a:lvl1pPr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defTabSz="914310" fontAlgn="base">
              <a:spcBef>
                <a:spcPct val="0"/>
              </a:spcBef>
              <a:spcAft>
                <a:spcPct val="0"/>
              </a:spcAft>
              <a:defRPr/>
            </a:pPr>
            <a:fld id="{9914330F-1D4E-4AE2-A79B-773492629E4E}" type="slidenum">
              <a:rPr lang="en-US" altLang="fr-FR" sz="1000" smtClean="0">
                <a:solidFill>
                  <a:srgbClr val="7F7F7F"/>
                </a:solidFill>
                <a:ea typeface="ＭＳ Ｐゴシック" pitchFamily="34" charset="-128"/>
                <a:cs typeface="Arial" charset="0"/>
              </a:rPr>
              <a:pPr defTabSz="9143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altLang="fr-FR" sz="1000">
              <a:solidFill>
                <a:srgbClr val="7F7F7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213" y="302400"/>
            <a:ext cx="7084800" cy="7371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1042991" y="1329929"/>
            <a:ext cx="7058025" cy="2915840"/>
          </a:xfrm>
        </p:spPr>
        <p:txBody>
          <a:bodyPr/>
          <a:lstStyle>
            <a:lvl1pPr>
              <a:defRPr sz="1800" baseline="0"/>
            </a:lvl1pPr>
            <a:lvl2pPr>
              <a:spcAft>
                <a:spcPct val="0"/>
              </a:spcAft>
              <a:buFont typeface="Arial" charset="0"/>
              <a:buChar char="–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824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ＭＳ Ｐゴシック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914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2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ＭＳ Ｐゴシック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3788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ＭＳ Ｐゴシック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2222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ＭＳ Ｐゴシック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7752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ＭＳ Ｐゴシック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59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8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ea typeface="ＭＳ Ｐゴシック" pitchFamily="34" charset="-128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3984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33974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448" marR="0" indent="-401448" algn="l" defTabSz="514121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448" indent="-4014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448" indent="-4014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448" lvl="1" indent="-401448" algn="l" defTabSz="5141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448" marR="0" lvl="1" indent="-401448" algn="l" defTabSz="51412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448" lvl="1" indent="-401448" algn="l" defTabSz="5141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Text Placeholder 10"/>
          <p:cNvSpPr txBox="1">
            <a:spLocks/>
          </p:cNvSpPr>
          <p:nvPr userDrawn="1"/>
        </p:nvSpPr>
        <p:spPr>
          <a:xfrm>
            <a:off x="656250" y="4680296"/>
            <a:ext cx="6436049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 err="1">
                <a:solidFill>
                  <a:srgbClr val="FF6600"/>
                </a:solidFill>
                <a:latin typeface="Helvetica 75 Bold" panose="020B0804020202020204" pitchFamily="34" charset="0"/>
              </a:rPr>
              <a:t>Confidentiel</a:t>
            </a: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 Orange</a:t>
            </a:r>
          </a:p>
        </p:txBody>
      </p:sp>
    </p:spTree>
    <p:extLst>
      <p:ext uri="{BB962C8B-B14F-4D97-AF65-F5344CB8AC3E}">
        <p14:creationId xmlns:p14="http://schemas.microsoft.com/office/powerpoint/2010/main" val="44966206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67618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43648" y="4379104"/>
            <a:ext cx="504000" cy="504000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973"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46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77" y="339726"/>
            <a:ext cx="2301875" cy="3460750"/>
          </a:xfrm>
        </p:spPr>
        <p:txBody>
          <a:bodyPr tIns="109671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00778261"/>
      </p:ext>
    </p:extLst>
  </p:cSld>
  <p:clrMapOvr>
    <a:masterClrMapping/>
  </p:clrMapOvr>
  <p:transition spd="med">
    <p:fade/>
  </p:transition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Tite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587" y="4856745"/>
            <a:ext cx="290219" cy="172594"/>
          </a:xfrm>
          <a:prstGeom prst="rect">
            <a:avLst/>
          </a:prstGeom>
          <a:solidFill>
            <a:schemeClr val="bg1"/>
          </a:solidFill>
        </p:spPr>
        <p:txBody>
          <a:bodyPr lIns="14359" tIns="36456" rIns="14359" bIns="36456"/>
          <a:lstStyle>
            <a:lvl1pPr algn="ctr">
              <a:defRPr sz="700" b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712446" fontAlgn="base">
              <a:spcBef>
                <a:spcPct val="0"/>
              </a:spcBef>
              <a:spcAft>
                <a:spcPct val="0"/>
              </a:spcAft>
            </a:pPr>
            <a:fld id="{8DB857DF-C859-49BD-95A7-2D64C459B9F9}" type="slidenum">
              <a:rPr lang="en-US" smtClean="0">
                <a:solidFill>
                  <a:srgbClr val="FFFFFF">
                    <a:lumMod val="65000"/>
                  </a:srgbClr>
                </a:solidFill>
                <a:ea typeface="ＭＳ Ｐゴシック" pitchFamily="34" charset="-128"/>
              </a:rPr>
              <a:pPr defTabSz="712446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srgbClr val="FFFFFF">
                  <a:lumMod val="6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2289" y="158246"/>
            <a:ext cx="7834125" cy="196815"/>
          </a:xfrm>
        </p:spPr>
        <p:txBody>
          <a:bodyPr wrap="square">
            <a:spAutoFit/>
          </a:bodyPr>
          <a:lstStyle>
            <a:lvl1pPr>
              <a:buNone/>
              <a:defRPr lang="de-DE" sz="1400" b="1" dirty="0" smtClean="0">
                <a:solidFill>
                  <a:srgbClr val="0F3B5A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793271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SzPct val="80000"/>
            </a:pPr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2288" y="525302"/>
            <a:ext cx="7747778" cy="37256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942041" y="4921382"/>
            <a:ext cx="3020907" cy="87474"/>
          </a:xfrm>
          <a:prstGeom prst="rect">
            <a:avLst/>
          </a:prstGeom>
        </p:spPr>
        <p:txBody>
          <a:bodyPr lIns="72923" tIns="36456" rIns="72923" bIns="36456"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 defTabSz="712446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Orange DCP_Séminaire des directions fonctionnelles_V1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02289" y="1190002"/>
            <a:ext cx="7839075" cy="3363578"/>
          </a:xfrm>
        </p:spPr>
        <p:txBody>
          <a:bodyPr/>
          <a:lstStyle>
            <a:lvl1pPr marL="213919" indent="-213919" algn="l" defTabSz="872210" rtl="0" fontAlgn="base">
              <a:spcBef>
                <a:spcPts val="479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 lang="de-DE" sz="1200" kern="0" noProof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spcBef>
                <a:spcPts val="479"/>
              </a:spcBef>
              <a:defRPr sz="1200">
                <a:latin typeface="Calibri" pitchFamily="34" charset="0"/>
              </a:defRPr>
            </a:lvl2pPr>
            <a:lvl3pPr>
              <a:spcBef>
                <a:spcPts val="479"/>
              </a:spcBef>
              <a:defRPr sz="1200">
                <a:latin typeface="Calibri" pitchFamily="34" charset="0"/>
              </a:defRPr>
            </a:lvl3pPr>
            <a:lvl4pPr>
              <a:spcBef>
                <a:spcPts val="479"/>
              </a:spcBef>
              <a:defRPr>
                <a:latin typeface="Calibri" pitchFamily="34" charset="0"/>
              </a:defRPr>
            </a:lvl4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59986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_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584" y="23520"/>
            <a:ext cx="8470899" cy="348336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 marL="0" marR="0" indent="0" algn="l" defTabSz="513761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4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148" indent="-4011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148" indent="-4011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marL="401148" lvl="1" indent="-401148" algn="l" defTabSz="51376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68517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0549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9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037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55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2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8653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8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1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63806"/>
            <a:ext cx="246541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 / J-115 Saison 4 2020  Confidentiel</a:t>
            </a:r>
          </a:p>
        </p:txBody>
      </p:sp>
    </p:spTree>
    <p:extLst>
      <p:ext uri="{BB962C8B-B14F-4D97-AF65-F5344CB8AC3E}">
        <p14:creationId xmlns:p14="http://schemas.microsoft.com/office/powerpoint/2010/main" val="33256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3504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0811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6453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0677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7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7389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12437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13" y="339502"/>
            <a:ext cx="36099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4398963" cy="2395538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4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4" y="3071814"/>
            <a:ext cx="4398963" cy="728662"/>
          </a:xfrm>
        </p:spPr>
        <p:txBody>
          <a:bodyPr tIns="109728"/>
          <a:lstStyle>
            <a:lvl1pPr>
              <a:spcAft>
                <a:spcPts val="2400"/>
              </a:spcAft>
              <a:defRPr sz="1200"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 sz="1200"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1043608" y="4296167"/>
            <a:ext cx="454552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srgbClr val="5C5C5C"/>
                </a:solidFill>
                <a:ea typeface="ＭＳ Ｐゴシック" pitchFamily="34" charset="-128"/>
              </a:rPr>
              <a:t>Le T0 permet au collectif projet de s’assurer que l’ensemble des contributeurs sont alignés sur ce que le projet va livrer, c’est à dire ce qu’il va apporter aux Clients, aux Salariés ainsi qu’à Orange.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8237537" y="332953"/>
            <a:ext cx="620713" cy="620713"/>
          </a:xfrm>
          <a:prstGeom prst="rect">
            <a:avLst/>
          </a:prstGeom>
          <a:solidFill>
            <a:srgbClr val="FFDC00"/>
          </a:solidFill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Helvetica 75 Bold" panose="020B0804020202020204" pitchFamily="34" charset="0"/>
              </a:rPr>
              <a:t>T-1</a:t>
            </a:r>
          </a:p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Helvetica 75 Bold" panose="020B0804020202020204" pitchFamily="34" charset="0"/>
              </a:rPr>
              <a:t>T0</a:t>
            </a:r>
          </a:p>
        </p:txBody>
      </p:sp>
    </p:spTree>
    <p:extLst>
      <p:ext uri="{BB962C8B-B14F-4D97-AF65-F5344CB8AC3E}">
        <p14:creationId xmlns:p14="http://schemas.microsoft.com/office/powerpoint/2010/main" val="1751672459"/>
      </p:ext>
    </p:extLst>
  </p:cSld>
  <p:clrMapOvr>
    <a:masterClrMapping/>
  </p:clrMapOvr>
  <p:transition spd="med">
    <p:fade/>
  </p:transition>
  <p:hf sldNum="0"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91001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8" y="339749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448" marR="0" indent="-401448" algn="l" defTabSz="514121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448" indent="-4014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448" indent="-40144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448" lvl="1" indent="-401448" algn="l" defTabSz="5141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448" marR="0" lvl="1" indent="-401448" algn="l" defTabSz="51412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448" lvl="1" indent="-401448" algn="l" defTabSz="5141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Text Placeholder 10"/>
          <p:cNvSpPr txBox="1">
            <a:spLocks/>
          </p:cNvSpPr>
          <p:nvPr userDrawn="1"/>
        </p:nvSpPr>
        <p:spPr>
          <a:xfrm>
            <a:off x="656250" y="4680296"/>
            <a:ext cx="6436049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 err="1">
                <a:solidFill>
                  <a:srgbClr val="FF6600"/>
                </a:solidFill>
                <a:latin typeface="Helvetica 75 Bold" panose="020B0804020202020204" pitchFamily="34" charset="0"/>
              </a:rPr>
              <a:t>Confidentiel</a:t>
            </a: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 Orange</a:t>
            </a:r>
          </a:p>
        </p:txBody>
      </p:sp>
    </p:spTree>
    <p:extLst>
      <p:ext uri="{BB962C8B-B14F-4D97-AF65-F5344CB8AC3E}">
        <p14:creationId xmlns:p14="http://schemas.microsoft.com/office/powerpoint/2010/main" val="171486109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100392" y="195486"/>
            <a:ext cx="8640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60436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5975983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7616825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64076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36558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7616825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11609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4713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7616825" cy="621329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80857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4122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725" y="4130674"/>
            <a:ext cx="676803" cy="676803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2137"/>
      </p:ext>
    </p:extLst>
  </p:cSld>
  <p:clrMapOvr>
    <a:masterClrMapping/>
  </p:clrMapOvr>
  <p:transition spd="med">
    <p:fade/>
  </p:transition>
  <p:hf sldNum="0"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9341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0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69.xml"/><Relationship Id="rId9" Type="http://schemas.openxmlformats.org/officeDocument/2006/relationships/tags" Target="../tags/tag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4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7.emf"/><Relationship Id="rId10" Type="http://schemas.openxmlformats.org/officeDocument/2006/relationships/theme" Target="../theme/theme25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oleObject" Target="../embeddings/oleObject5.bin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7.xml"/><Relationship Id="rId9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iapositive think-cell" r:id="rId10" imgW="270" imgH="270" progId="TCLayout.ActiveDocument.1">
                  <p:embed/>
                </p:oleObj>
              </mc:Choice>
              <mc:Fallback>
                <p:oleObj name="Diapositive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6" y="339747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69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685081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868008" y="4702071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52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transition spd="med">
    <p:fade/>
  </p:transition>
  <p:hf hdr="0"/>
  <p:txStyles>
    <p:titleStyle>
      <a:lvl1pPr algn="l" defTabSz="514121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974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973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954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944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93" indent="-133293"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349" indent="-134881"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210" indent="-134881"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798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840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901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962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6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121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64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216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67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311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7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43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2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6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7616825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8535615" y="4573501"/>
            <a:ext cx="275010" cy="21960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 algn="r"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7431832" y="4573501"/>
            <a:ext cx="1378793" cy="2196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2788">
              <a:lnSpc>
                <a:spcPct val="85000"/>
              </a:lnSpc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700">
                <a:solidFill>
                  <a:srgbClr val="8E908F"/>
                </a:solidFill>
                <a:latin typeface="Helvetica 75"/>
              </a:rPr>
              <a:t>Dossier de T0 unique V4.0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431832" y="4587974"/>
            <a:ext cx="1378793" cy="0"/>
          </a:xfrm>
          <a:prstGeom prst="line">
            <a:avLst/>
          </a:prstGeom>
          <a:ln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36550" y="4587974"/>
            <a:ext cx="216000" cy="216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</a:rPr>
              <a:t>T0</a:t>
            </a:r>
          </a:p>
        </p:txBody>
      </p:sp>
    </p:spTree>
    <p:extLst>
      <p:ext uri="{BB962C8B-B14F-4D97-AF65-F5344CB8AC3E}">
        <p14:creationId xmlns:p14="http://schemas.microsoft.com/office/powerpoint/2010/main" val="232265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82037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755258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19545" y="4968919"/>
            <a:ext cx="30136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J-100 Saison 2 2020 - Interne Orange –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83809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7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6" name="TextBox 3"/>
          <p:cNvSpPr txBox="1"/>
          <p:nvPr userDrawn="1"/>
        </p:nvSpPr>
        <p:spPr>
          <a:xfrm>
            <a:off x="619545" y="4968919"/>
            <a:ext cx="306975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rgbClr val="FF7900"/>
                </a:solidFill>
              </a:rPr>
              <a:t>J-100 Saison 1 2021 - Interne Orange – Document confidentiel</a:t>
            </a:r>
          </a:p>
        </p:txBody>
      </p:sp>
    </p:spTree>
    <p:extLst>
      <p:ext uri="{BB962C8B-B14F-4D97-AF65-F5344CB8AC3E}">
        <p14:creationId xmlns:p14="http://schemas.microsoft.com/office/powerpoint/2010/main" val="24959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32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2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2007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30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11450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757069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4772183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e think-cell" r:id="rId10" imgW="270" imgH="270" progId="TCLayout.ActiveDocument.1">
                  <p:embed/>
                </p:oleObj>
              </mc:Choice>
              <mc:Fallback>
                <p:oleObj name="Diapositive think-cell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6" y="339747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69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685081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868008" y="4702071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endParaRPr lang="en-GB" sz="800">
              <a:solidFill>
                <a:srgbClr val="FF66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9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</p:sldLayoutIdLst>
  <p:transition spd="med">
    <p:fade/>
  </p:transition>
  <p:hf hdr="0"/>
  <p:txStyles>
    <p:titleStyle>
      <a:lvl1pPr algn="l" defTabSz="514121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6974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3973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0954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7944" algn="l" defTabSz="51412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293" indent="-133293"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349" indent="-134881"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210" indent="-134881" algn="l" defTabSz="514121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3798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840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7901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4962" indent="-128531" algn="l" defTabSz="51412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6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121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64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216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67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311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7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430" algn="l" defTabSz="5141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1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1" y="1181102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54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305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305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305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706" indent="-180706" algn="l" defTabSz="91305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388" indent="-190230" algn="l" defTabSz="91305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4413" indent="-172798" algn="l" defTabSz="91305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798900" indent="-190230" algn="l" defTabSz="913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67360" indent="-228240" algn="l" defTabSz="91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71" indent="-228240" algn="l" defTabSz="91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80" indent="-228240" algn="l" defTabSz="91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2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99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2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0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26" algn="l" defTabSz="913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467225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FF6600"/>
                </a:solidFill>
                <a:latin typeface="Helvetica 75 Bold" panose="020B0804020202020204" pitchFamily="34" charset="0"/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271511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2" r:id="rId12"/>
    <p:sldLayoutId id="2147483913" r:id="rId13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ici pour saisir le texte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Modifier le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iapositive think-cell" r:id="rId14" imgW="470" imgH="469" progId="TCLayout.ActiveDocument.1">
                  <p:embed/>
                </p:oleObj>
              </mc:Choice>
              <mc:Fallback>
                <p:oleObj name="Diapositive think-cell" r:id="rId1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2000" dirty="0">
              <a:solidFill>
                <a:srgbClr val="000000"/>
              </a:solidFill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5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6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6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lang="en-GB"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84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19545" y="4749146"/>
            <a:ext cx="744464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0"/>
            <a:r>
              <a:rPr lang="fr-FR" sz="800" dirty="0">
                <a:solidFill>
                  <a:srgbClr val="FF7900"/>
                </a:solidFill>
              </a:rPr>
              <a:t>Interne Orange</a:t>
            </a:r>
          </a:p>
        </p:txBody>
      </p:sp>
    </p:spTree>
    <p:extLst>
      <p:ext uri="{BB962C8B-B14F-4D97-AF65-F5344CB8AC3E}">
        <p14:creationId xmlns:p14="http://schemas.microsoft.com/office/powerpoint/2010/main" val="44676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9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9" y="339729"/>
            <a:ext cx="76168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ici pour saisir le titre principal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4" y="1304925"/>
            <a:ext cx="8474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GB" altLang="en-US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971550" y="4946650"/>
            <a:ext cx="1379538" cy="19685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r>
              <a:rPr lang="en-GB" sz="800">
                <a:solidFill>
                  <a:srgbClr val="595959"/>
                </a:solidFill>
                <a:latin typeface="Helvetica 75 Bold" panose="020B0804020202020204" pitchFamily="34" charset="0"/>
              </a:rPr>
              <a:t>Dossier de brief V </a:t>
            </a:r>
            <a:r>
              <a:rPr lang="en-GB" sz="800" err="1">
                <a:solidFill>
                  <a:srgbClr val="595959"/>
                </a:solidFill>
                <a:latin typeface="Helvetica 75 Bold" panose="020B0804020202020204" pitchFamily="34" charset="0"/>
              </a:rPr>
              <a:t>x.x</a:t>
            </a:r>
            <a:endParaRPr lang="en-GB" sz="800">
              <a:solidFill>
                <a:srgbClr val="595959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2450" y="149229"/>
            <a:ext cx="717550" cy="620713"/>
          </a:xfrm>
          <a:prstGeom prst="rect">
            <a:avLst/>
          </a:prstGeom>
          <a:solidFill>
            <a:srgbClr val="FFDC00"/>
          </a:solidFill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8" tIns="91432" rIns="91432" bIns="45716" anchor="ctr"/>
          <a:lstStyle/>
          <a:p>
            <a:pPr algn="ctr" defTabSz="7127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Helvetica 75 Bold" panose="020B0804020202020204" pitchFamily="34" charset="0"/>
              </a:rPr>
              <a:t>Brief</a:t>
            </a:r>
          </a:p>
        </p:txBody>
      </p:sp>
    </p:spTree>
    <p:extLst>
      <p:ext uri="{BB962C8B-B14F-4D97-AF65-F5344CB8AC3E}">
        <p14:creationId xmlns:p14="http://schemas.microsoft.com/office/powerpoint/2010/main" val="242597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ransition spd="med">
    <p:fade/>
  </p:transition>
  <p:hf hdr="0"/>
  <p:txStyles>
    <p:titleStyle>
      <a:lvl1pPr algn="l" defTabSz="5143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j-cs"/>
        </a:defRPr>
      </a:lvl1pPr>
      <a:lvl2pPr algn="l" defTabSz="5143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2pPr>
      <a:lvl3pPr algn="l" defTabSz="5143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3pPr>
      <a:lvl4pPr algn="l" defTabSz="5143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4pPr>
      <a:lvl5pPr algn="l" defTabSz="51430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FF6600"/>
          </a:solidFill>
          <a:latin typeface="Helvetica 75 Bold" pitchFamily="34" charset="0"/>
          <a:ea typeface="MS PGothic" pitchFamily="34" charset="-128"/>
        </a:defRPr>
      </a:lvl5pPr>
      <a:lvl6pPr marL="457154" algn="l" defTabSz="51430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310" algn="l" defTabSz="51430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464" algn="l" defTabSz="51430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619" algn="l" defTabSz="514301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01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rgbClr val="FF6600"/>
          </a:solidFill>
          <a:latin typeface="Helvetica 75 Bold" panose="020B0804020202020204" pitchFamily="34" charset="0"/>
          <a:ea typeface="MS PGothic" pitchFamily="34" charset="-128"/>
          <a:cs typeface="+mn-cs"/>
        </a:defRPr>
      </a:lvl1pPr>
      <a:lvl2pPr algn="l" defTabSz="514301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2pPr>
      <a:lvl3pPr marL="133338" indent="-133338" algn="l" defTabSz="514301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3pPr>
      <a:lvl4pPr marL="271439" indent="-134926" algn="l" defTabSz="514301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4pPr>
      <a:lvl5pPr marL="406360" indent="-134926" algn="l" defTabSz="514301" rtl="0" eaLnBrk="0" fontAlgn="base" hangingPunct="0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MS PGothic" pitchFamily="34" charset="-128"/>
          <a:cs typeface="+mn-cs"/>
        </a:defRPr>
      </a:lvl5pPr>
      <a:lvl6pPr marL="1414323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0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1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2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49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98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47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896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45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195" algn="l" defTabSz="51430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uvernement.fr/passe-sanitaire-toutes-les-reponses-a-vos-ques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Pr_sentation_Microsoft_PowerPoint1.pptx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hyperlink" Target="https://travail-emploi.gouv.fr/le-ministere-en-action/coronavirus-covid-19/questions-reponses-par-theme/QR-pass-sanitaire-et-obligation-vaccinale#10" TargetMode="External"/><Relationship Id="rId10" Type="http://schemas.openxmlformats.org/officeDocument/2006/relationships/package" Target="../embeddings/Document_Microsoft_Word2.docx"/><Relationship Id="rId4" Type="http://schemas.openxmlformats.org/officeDocument/2006/relationships/hyperlink" Target="https://travail-emploi.gouv.fr/IMG/pdf/qr_grand-public-obligation-vaccinale.pdf" TargetMode="External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323756" y="0"/>
            <a:ext cx="4820244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11510"/>
            <a:ext cx="4072829" cy="1089011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bg2"/>
                </a:solidFill>
              </a:rPr>
              <a:t>Le </a:t>
            </a:r>
            <a:r>
              <a:rPr lang="fr-FR" sz="2800" dirty="0" err="1">
                <a:solidFill>
                  <a:schemeClr val="bg2"/>
                </a:solidFill>
              </a:rPr>
              <a:t>pass</a:t>
            </a:r>
            <a:r>
              <a:rPr lang="fr-FR" sz="2800" dirty="0">
                <a:solidFill>
                  <a:schemeClr val="bg2"/>
                </a:solidFill>
              </a:rPr>
              <a:t> sanitaire </a:t>
            </a:r>
            <a:br>
              <a:rPr lang="fr-FR" sz="2800" dirty="0">
                <a:solidFill>
                  <a:schemeClr val="bg2"/>
                </a:solidFill>
              </a:rPr>
            </a:br>
            <a:r>
              <a:rPr lang="fr-FR" sz="2800" dirty="0">
                <a:solidFill>
                  <a:schemeClr val="bg2"/>
                </a:solidFill>
              </a:rPr>
              <a:t/>
            </a:r>
            <a:br>
              <a:rPr lang="fr-FR" sz="2800" dirty="0">
                <a:solidFill>
                  <a:schemeClr val="bg2"/>
                </a:solidFill>
              </a:rPr>
            </a:br>
            <a:r>
              <a:rPr lang="fr-FR" sz="2800" dirty="0">
                <a:solidFill>
                  <a:schemeClr val="bg2"/>
                </a:solidFill>
              </a:rPr>
              <a:t>&amp; </a:t>
            </a:r>
            <a:br>
              <a:rPr lang="fr-FR" sz="2800" dirty="0">
                <a:solidFill>
                  <a:schemeClr val="bg2"/>
                </a:solidFill>
              </a:rPr>
            </a:br>
            <a:r>
              <a:rPr lang="fr-FR" sz="2800" dirty="0">
                <a:solidFill>
                  <a:schemeClr val="bg2"/>
                </a:solidFill>
              </a:rPr>
              <a:t/>
            </a:r>
            <a:br>
              <a:rPr lang="fr-FR" sz="2800" dirty="0">
                <a:solidFill>
                  <a:schemeClr val="bg2"/>
                </a:solidFill>
              </a:rPr>
            </a:br>
            <a:r>
              <a:rPr lang="fr-FR" sz="2800" dirty="0">
                <a:solidFill>
                  <a:schemeClr val="bg2"/>
                </a:solidFill>
              </a:rPr>
              <a:t>ses conséquences en boutiques AD</a:t>
            </a:r>
            <a:br>
              <a:rPr lang="fr-FR" sz="2800" dirty="0">
                <a:solidFill>
                  <a:schemeClr val="bg2"/>
                </a:solidFill>
              </a:rPr>
            </a:br>
            <a:r>
              <a:rPr lang="fr-FR" sz="2800" dirty="0">
                <a:solidFill>
                  <a:schemeClr val="bg2"/>
                </a:solidFill>
              </a:rPr>
              <a:t/>
            </a:r>
            <a:br>
              <a:rPr lang="fr-FR" sz="2800" dirty="0">
                <a:solidFill>
                  <a:schemeClr val="bg2"/>
                </a:solidFill>
              </a:rPr>
            </a:b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779662"/>
            <a:ext cx="4324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202" y="166733"/>
            <a:ext cx="8820472" cy="621329"/>
          </a:xfrm>
        </p:spPr>
        <p:txBody>
          <a:bodyPr/>
          <a:lstStyle/>
          <a:p>
            <a:r>
              <a:rPr lang="fr-FR" sz="1800" dirty="0">
                <a:solidFill>
                  <a:schemeClr val="bg2"/>
                </a:solidFill>
              </a:rPr>
              <a:t>Une législation qui évolue afin de gérer la sortie de crise en plusieurs étapes</a:t>
            </a:r>
            <a:endParaRPr lang="fr-FR" sz="5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043" y="894204"/>
            <a:ext cx="8990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Les conséquences sur les boutiques AD de la loi du 5 août 2021 et du décret du 7 août 2021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423" y="1923678"/>
            <a:ext cx="962193" cy="1152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rial"/>
                <a:cs typeface="Arial"/>
              </a:rPr>
              <a:t>A partir du </a:t>
            </a:r>
          </a:p>
          <a:p>
            <a:pPr algn="ctr"/>
            <a:r>
              <a:rPr lang="fr-FR" sz="1000" b="1" dirty="0">
                <a:solidFill>
                  <a:schemeClr val="tx1"/>
                </a:solidFill>
                <a:latin typeface="Arial"/>
                <a:cs typeface="Arial"/>
              </a:rPr>
              <a:t>9 août 2021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5826" y="2058354"/>
            <a:ext cx="763284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P</a:t>
            </a:r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résentation obligatoire d’un </a:t>
            </a:r>
            <a:r>
              <a:rPr lang="fr-FR" sz="1050" b="1" dirty="0" err="1">
                <a:solidFill>
                  <a:prstClr val="black"/>
                </a:solidFill>
                <a:latin typeface="Arial"/>
                <a:cs typeface="Arial"/>
              </a:rPr>
              <a:t>pass</a:t>
            </a:r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 sanitaire pour les clients afin d’accéder aux centres commerciaux de plus </a:t>
            </a:r>
          </a:p>
          <a:p>
            <a:pPr defTabSz="342900"/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de 20 000m2 </a:t>
            </a:r>
            <a:r>
              <a:rPr lang="fr-FR" sz="1050" b="1" u="sng" dirty="0">
                <a:solidFill>
                  <a:prstClr val="black"/>
                </a:solidFill>
                <a:latin typeface="Arial"/>
                <a:cs typeface="Arial"/>
              </a:rPr>
              <a:t>selon arrêté préfectoral</a:t>
            </a:r>
            <a:endParaRPr lang="fr-FR" sz="1050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342900"/>
            <a:endParaRPr lang="fr-FR" sz="1050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342900"/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Aider l’accélération de la vaccination des salariés en leur accordant une autorisation d'absence rémunérée aux salariés pour les rendez-vous de vaccination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237" y="3184229"/>
            <a:ext cx="962193" cy="1152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Arial"/>
                <a:cs typeface="Arial"/>
              </a:rPr>
              <a:t>A partir du 30 août 2021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05826" y="3476419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Présentation obligatoire d’un </a:t>
            </a:r>
            <a:r>
              <a:rPr lang="fr-FR" sz="1050" b="1" dirty="0" err="1">
                <a:solidFill>
                  <a:prstClr val="black"/>
                </a:solidFill>
                <a:latin typeface="Arial"/>
                <a:cs typeface="Arial"/>
              </a:rPr>
              <a:t>pass</a:t>
            </a:r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 sanitaire pour les personnels (quel que soit leur statut) se rendant dans la boutique Orange de ces centres </a:t>
            </a:r>
            <a:r>
              <a:rPr lang="fr-FR" sz="1050" b="1" dirty="0" err="1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 (sauf livraison, interventions d’urgence et intervention en HNO).</a:t>
            </a:r>
          </a:p>
          <a:p>
            <a:pPr defTabSz="342900"/>
            <a:endParaRPr lang="fr-FR" sz="1050" b="1" dirty="0">
              <a:solidFill>
                <a:prstClr val="black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defTabSz="342900"/>
            <a:endParaRPr lang="fr-FR" sz="105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3648" y="4605944"/>
            <a:ext cx="26789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prstClr val="black"/>
                </a:solidFill>
                <a:latin typeface="Arial"/>
                <a:cs typeface="Arial"/>
              </a:rPr>
              <a:t>nb : au-delà du 15/11, décisions à venir</a:t>
            </a:r>
          </a:p>
        </p:txBody>
      </p:sp>
    </p:spTree>
    <p:extLst>
      <p:ext uri="{BB962C8B-B14F-4D97-AF65-F5344CB8AC3E}">
        <p14:creationId xmlns:p14="http://schemas.microsoft.com/office/powerpoint/2010/main" val="5596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202" y="166733"/>
            <a:ext cx="8820472" cy="621329"/>
          </a:xfrm>
        </p:spPr>
        <p:txBody>
          <a:bodyPr/>
          <a:lstStyle/>
          <a:p>
            <a:r>
              <a:rPr lang="fr-FR" sz="1800" dirty="0">
                <a:solidFill>
                  <a:schemeClr val="bg2"/>
                </a:solidFill>
              </a:rPr>
              <a:t>Le PS, c’est la vaccination, mais pas seulement...</a:t>
            </a:r>
            <a:endParaRPr lang="fr-FR" sz="500" dirty="0">
              <a:solidFill>
                <a:schemeClr val="bg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4443958"/>
            <a:ext cx="690124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Pour en savoir plus : </a:t>
            </a:r>
            <a:r>
              <a:rPr lang="fr-FR" sz="1050" dirty="0">
                <a:solidFill>
                  <a:prstClr val="black"/>
                </a:solidFill>
                <a:hlinkClick r:id="rId3"/>
              </a:rPr>
              <a:t>https://www.gouvernement.fr/passe-sanitaire-toutes-les-reponses-a-vos-questions</a:t>
            </a:r>
            <a:endParaRPr lang="fr-FR" sz="1050" dirty="0">
              <a:solidFill>
                <a:prstClr val="black"/>
              </a:solidFill>
            </a:endParaRPr>
          </a:p>
          <a:p>
            <a:endParaRPr lang="fr-FR" sz="1050" dirty="0">
              <a:solidFill>
                <a:prstClr val="black"/>
              </a:solidFill>
            </a:endParaRPr>
          </a:p>
          <a:p>
            <a:endParaRPr lang="fr-FR" sz="1050" dirty="0"/>
          </a:p>
        </p:txBody>
      </p:sp>
      <p:sp>
        <p:nvSpPr>
          <p:cNvPr id="4" name="Rectangle 3"/>
          <p:cNvSpPr/>
          <p:nvPr/>
        </p:nvSpPr>
        <p:spPr>
          <a:xfrm>
            <a:off x="107504" y="987574"/>
            <a:ext cx="2664296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b="1" dirty="0">
                <a:solidFill>
                  <a:prstClr val="black"/>
                </a:solidFill>
                <a:latin typeface="Arial"/>
                <a:cs typeface="Arial"/>
              </a:rPr>
              <a:t>Cas 1 : </a:t>
            </a:r>
          </a:p>
          <a:p>
            <a:pPr algn="ctr" defTabSz="342900"/>
            <a:r>
              <a:rPr lang="fr-FR" sz="1200" b="1" dirty="0">
                <a:solidFill>
                  <a:prstClr val="black"/>
                </a:solidFill>
                <a:latin typeface="Arial"/>
                <a:cs typeface="Arial"/>
              </a:rPr>
              <a:t>Protocole vaccinal complet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4168" y="987574"/>
            <a:ext cx="273090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b="1" dirty="0">
                <a:solidFill>
                  <a:prstClr val="black"/>
                </a:solidFill>
                <a:latin typeface="Arial"/>
                <a:cs typeface="Arial"/>
              </a:rPr>
              <a:t>Cas 3 :</a:t>
            </a:r>
          </a:p>
          <a:p>
            <a:pPr algn="ctr" defTabSz="342900"/>
            <a:r>
              <a:rPr lang="fr-FR" sz="1200" b="1" dirty="0">
                <a:solidFill>
                  <a:prstClr val="black"/>
                </a:solidFill>
                <a:latin typeface="Arial"/>
                <a:cs typeface="Arial"/>
              </a:rPr>
              <a:t>Test PCR</a:t>
            </a:r>
          </a:p>
          <a:p>
            <a:pPr algn="ctr" defTabSz="342900"/>
            <a:r>
              <a:rPr lang="fr-FR" sz="800" b="1" dirty="0">
                <a:solidFill>
                  <a:prstClr val="black"/>
                </a:solidFill>
                <a:latin typeface="Arial"/>
                <a:cs typeface="Arial"/>
              </a:rPr>
              <a:t>(examen RT-PCR,  test antigénique ou un autotest supervisé par un professionnel de santé)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2067694"/>
            <a:ext cx="2664296" cy="108012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8" indent="-128588" defTabSz="342900"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prstClr val="black"/>
                </a:solidFill>
                <a:latin typeface="Arial"/>
                <a:cs typeface="Arial"/>
              </a:rPr>
              <a:t>Vaccins à 2 doses : 7 jours après la 2e injection</a:t>
            </a:r>
          </a:p>
          <a:p>
            <a:pPr marL="14288" indent="-128588" defTabSz="342900"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prstClr val="black"/>
                </a:solidFill>
                <a:latin typeface="Arial"/>
                <a:cs typeface="Arial"/>
              </a:rPr>
              <a:t>Vaccins </a:t>
            </a:r>
            <a:r>
              <a:rPr lang="fr-FR" sz="800" dirty="0" err="1">
                <a:solidFill>
                  <a:prstClr val="black"/>
                </a:solidFill>
                <a:latin typeface="Arial"/>
                <a:cs typeface="Arial"/>
              </a:rPr>
              <a:t>unidose</a:t>
            </a:r>
            <a:r>
              <a:rPr lang="fr-FR" sz="800" dirty="0">
                <a:solidFill>
                  <a:prstClr val="black"/>
                </a:solidFill>
                <a:latin typeface="Arial"/>
                <a:cs typeface="Arial"/>
              </a:rPr>
              <a:t> : 28 jours après l'injection </a:t>
            </a:r>
          </a:p>
          <a:p>
            <a:pPr marL="14288" indent="-128588" defTabSz="342900"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prstClr val="black"/>
                </a:solidFill>
                <a:latin typeface="Arial"/>
                <a:cs typeface="Arial"/>
              </a:rPr>
              <a:t>Vaccins des personnes précédemment contaminées par le COVID : 7 jours après l'injection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6084168" y="2067694"/>
            <a:ext cx="2730903" cy="108012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endParaRPr lang="fr-FR" sz="10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342900"/>
            <a:r>
              <a:rPr lang="fr-FR" sz="800" dirty="0">
                <a:solidFill>
                  <a:prstClr val="black"/>
                </a:solidFill>
                <a:latin typeface="Arial"/>
                <a:cs typeface="Arial"/>
              </a:rPr>
              <a:t>Datant de moins de 72 heures </a:t>
            </a:r>
          </a:p>
          <a:p>
            <a:pPr marL="471488" lvl="1" indent="-128588" defTabSz="342900">
              <a:buFont typeface="Arial"/>
              <a:buChar char="•"/>
            </a:pPr>
            <a:endParaRPr lang="fr-FR"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342900"/>
            <a:r>
              <a:rPr lang="fr-FR" sz="800" dirty="0">
                <a:solidFill>
                  <a:prstClr val="black"/>
                </a:solidFill>
                <a:latin typeface="Arial"/>
                <a:cs typeface="Arial"/>
              </a:rPr>
              <a:t>NB : Le temps pour le dépistage dans ce cadre est du </a:t>
            </a:r>
            <a:r>
              <a:rPr lang="fr-FR" sz="800" u="sng" dirty="0">
                <a:solidFill>
                  <a:schemeClr val="bg2"/>
                </a:solidFill>
                <a:latin typeface="Arial"/>
                <a:cs typeface="Arial"/>
              </a:rPr>
              <a:t>temps personnel.</a:t>
            </a:r>
            <a:endParaRPr lang="en-US" sz="800" u="sng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987574"/>
            <a:ext cx="2664296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200" b="1" dirty="0">
                <a:solidFill>
                  <a:prstClr val="black"/>
                </a:solidFill>
                <a:latin typeface="Arial"/>
                <a:cs typeface="Arial"/>
              </a:rPr>
              <a:t>Cas 2 :</a:t>
            </a:r>
          </a:p>
          <a:p>
            <a:pPr algn="ctr" defTabSz="342900"/>
            <a:r>
              <a:rPr lang="fr-FR" sz="1200" b="1" dirty="0">
                <a:solidFill>
                  <a:prstClr val="black"/>
                </a:solidFill>
                <a:latin typeface="Arial"/>
                <a:cs typeface="Arial"/>
              </a:rPr>
              <a:t>Certificat de rétablissement à la suite d’une contamination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1840" y="2067694"/>
            <a:ext cx="2664296" cy="108012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342900"/>
            <a:r>
              <a:rPr lang="fr-FR" sz="800" dirty="0">
                <a:solidFill>
                  <a:prstClr val="black"/>
                </a:solidFill>
                <a:latin typeface="Arial"/>
                <a:cs typeface="Arial"/>
              </a:rPr>
              <a:t>Datant d’au moins 11 jours et de moins de 6 mois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33974" y="1265988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24128" y="1275606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OU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3594649"/>
            <a:ext cx="8707567" cy="3399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Cas 4 : en cas de contre-indication médicale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263" y="4063380"/>
            <a:ext cx="8690808" cy="236562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fr-FR" sz="800" dirty="0"/>
              <a:t>une attestation de contre-indication médicale faisant obstacle à la vaccination contre la Covid-19 par un médecin peut être présentée valant </a:t>
            </a:r>
            <a:r>
              <a:rPr lang="fr-FR" sz="800" dirty="0" err="1"/>
              <a:t>pass</a:t>
            </a:r>
            <a:r>
              <a:rPr lang="fr-FR" sz="800" dirty="0"/>
              <a:t> sanitaire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11960" y="3273922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5887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202" y="166733"/>
            <a:ext cx="8820472" cy="621329"/>
          </a:xfrm>
        </p:spPr>
        <p:txBody>
          <a:bodyPr/>
          <a:lstStyle/>
          <a:p>
            <a:r>
              <a:rPr lang="fr-FR" sz="1800" dirty="0">
                <a:solidFill>
                  <a:schemeClr val="bg2"/>
                </a:solidFill>
              </a:rPr>
              <a:t>A partir du </a:t>
            </a:r>
            <a:r>
              <a:rPr lang="fr-FR" sz="1800" dirty="0">
                <a:solidFill>
                  <a:schemeClr val="tx1"/>
                </a:solidFill>
              </a:rPr>
              <a:t>9/08</a:t>
            </a:r>
            <a:r>
              <a:rPr lang="fr-FR" sz="1800" dirty="0">
                <a:solidFill>
                  <a:schemeClr val="bg2"/>
                </a:solidFill>
              </a:rPr>
              <a:t>, la vérification du </a:t>
            </a:r>
            <a:r>
              <a:rPr lang="fr-FR" sz="1800" dirty="0" err="1">
                <a:solidFill>
                  <a:schemeClr val="bg2"/>
                </a:solidFill>
              </a:rPr>
              <a:t>pass</a:t>
            </a:r>
            <a:r>
              <a:rPr lang="fr-FR" sz="1800" dirty="0">
                <a:solidFill>
                  <a:schemeClr val="bg2"/>
                </a:solidFill>
              </a:rPr>
              <a:t> sanitaire (PS) devient donc obligatoire pour nos </a:t>
            </a:r>
            <a:r>
              <a:rPr lang="fr-FR" sz="1800" dirty="0">
                <a:solidFill>
                  <a:schemeClr val="tx1"/>
                </a:solidFill>
              </a:rPr>
              <a:t>clients</a:t>
            </a:r>
            <a:r>
              <a:rPr lang="fr-FR" sz="1800" dirty="0">
                <a:solidFill>
                  <a:schemeClr val="bg2"/>
                </a:solidFill>
              </a:rPr>
              <a:t> afin d’accéder à certains centres </a:t>
            </a:r>
            <a:r>
              <a:rPr lang="fr-FR" sz="1800" dirty="0" err="1">
                <a:solidFill>
                  <a:schemeClr val="bg2"/>
                </a:solidFill>
              </a:rPr>
              <a:t>co.</a:t>
            </a:r>
            <a:endParaRPr lang="fr-FR" sz="5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043" y="894204"/>
            <a:ext cx="89905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A date, sur nos 124 boutiques AD + 28 magasins GDT de </a:t>
            </a:r>
            <a:r>
              <a:rPr lang="fr-FR" sz="1200" dirty="0" err="1"/>
              <a:t>CCo</a:t>
            </a:r>
            <a:r>
              <a:rPr lang="fr-FR" sz="1200" dirty="0"/>
              <a:t>, </a:t>
            </a:r>
            <a:r>
              <a:rPr lang="fr-FR" sz="1200" dirty="0">
                <a:solidFill>
                  <a:schemeClr val="bg2"/>
                </a:solidFill>
              </a:rPr>
              <a:t>89 sont concernées</a:t>
            </a:r>
            <a:r>
              <a:rPr lang="fr-FR" sz="1200" dirty="0"/>
              <a:t>. </a:t>
            </a:r>
          </a:p>
          <a:p>
            <a:endParaRPr lang="fr-FR" sz="1200" dirty="0"/>
          </a:p>
          <a:p>
            <a:r>
              <a:rPr lang="fr-FR" sz="1050" dirty="0"/>
              <a:t>A noter : ce chiffre peut-être amené à évoluer, en fonction des arrêtés préfectoraux à venir ainsi que de l’évolution de la crise sanitaire.</a:t>
            </a:r>
          </a:p>
          <a:p>
            <a:endParaRPr lang="fr-FR" sz="1050" dirty="0"/>
          </a:p>
        </p:txBody>
      </p:sp>
      <p:sp>
        <p:nvSpPr>
          <p:cNvPr id="2" name="Rectangle 1"/>
          <p:cNvSpPr/>
          <p:nvPr/>
        </p:nvSpPr>
        <p:spPr>
          <a:xfrm>
            <a:off x="118202" y="1923678"/>
            <a:ext cx="4669822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83 boutiques avec </a:t>
            </a:r>
            <a:r>
              <a:rPr lang="fr-FR" sz="1000" dirty="0">
                <a:solidFill>
                  <a:schemeClr val="bg2"/>
                </a:solidFill>
              </a:rPr>
              <a:t>accès exclusif depuis </a:t>
            </a:r>
            <a:r>
              <a:rPr lang="fr-FR" sz="1000" u="sng" dirty="0">
                <a:solidFill>
                  <a:schemeClr val="bg2"/>
                </a:solidFill>
              </a:rPr>
              <a:t>l’intérieur</a:t>
            </a:r>
            <a:r>
              <a:rPr lang="fr-FR" sz="1000" dirty="0">
                <a:solidFill>
                  <a:schemeClr val="bg2"/>
                </a:solidFill>
              </a:rPr>
              <a:t> de la galerie marchande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2532487" y="2427734"/>
            <a:ext cx="311321" cy="43204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1" name="Rectangle 10"/>
          <p:cNvSpPr/>
          <p:nvPr/>
        </p:nvSpPr>
        <p:spPr>
          <a:xfrm>
            <a:off x="118202" y="2931790"/>
            <a:ext cx="4669822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Le contrôle du PS des clients est de la </a:t>
            </a:r>
            <a:r>
              <a:rPr lang="fr-FR" sz="1000" dirty="0">
                <a:solidFill>
                  <a:schemeClr val="bg2"/>
                </a:solidFill>
              </a:rPr>
              <a:t>responsabilité </a:t>
            </a:r>
            <a:r>
              <a:rPr lang="fr-FR" sz="1000" u="sng" dirty="0">
                <a:solidFill>
                  <a:schemeClr val="bg2"/>
                </a:solidFill>
              </a:rPr>
              <a:t>exclusive du </a:t>
            </a:r>
            <a:r>
              <a:rPr lang="fr-FR" sz="1000" u="sng" dirty="0" err="1">
                <a:solidFill>
                  <a:schemeClr val="bg2"/>
                </a:solidFill>
              </a:rPr>
              <a:t>CCo</a:t>
            </a:r>
            <a:endParaRPr lang="fr-FR" sz="1000" u="sng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1487" y="1923678"/>
            <a:ext cx="4125009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6 boutiques avec </a:t>
            </a:r>
            <a:r>
              <a:rPr lang="fr-FR" sz="1000" dirty="0">
                <a:solidFill>
                  <a:schemeClr val="bg2"/>
                </a:solidFill>
              </a:rPr>
              <a:t>accès depuis </a:t>
            </a:r>
            <a:r>
              <a:rPr lang="fr-FR" sz="1000" u="sng" dirty="0">
                <a:solidFill>
                  <a:schemeClr val="bg2"/>
                </a:solidFill>
              </a:rPr>
              <a:t>l’extérieur</a:t>
            </a:r>
            <a:r>
              <a:rPr lang="fr-FR" sz="1000" dirty="0">
                <a:solidFill>
                  <a:schemeClr val="bg2"/>
                </a:solidFill>
              </a:rPr>
              <a:t> du </a:t>
            </a:r>
            <a:r>
              <a:rPr lang="fr-FR" sz="1000" dirty="0" err="1">
                <a:solidFill>
                  <a:schemeClr val="bg2"/>
                </a:solidFill>
              </a:rPr>
              <a:t>CCo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6780959" y="2427734"/>
            <a:ext cx="311321" cy="43204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Rectangle 15"/>
          <p:cNvSpPr/>
          <p:nvPr/>
        </p:nvSpPr>
        <p:spPr>
          <a:xfrm>
            <a:off x="4860032" y="2931790"/>
            <a:ext cx="4176463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Le </a:t>
            </a:r>
            <a:r>
              <a:rPr lang="fr-FR" sz="1000" dirty="0" err="1"/>
              <a:t>pass</a:t>
            </a:r>
            <a:r>
              <a:rPr lang="fr-FR" sz="1000" dirty="0"/>
              <a:t> sanitaire clients ne doit pas être contrôlé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39" y="3812456"/>
            <a:ext cx="902579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dirty="0"/>
              <a:t>Afin d’en informer les clients en anticipation de leur visite en boutique, nous allons communiquer par différents moyens :</a:t>
            </a:r>
          </a:p>
          <a:p>
            <a:r>
              <a:rPr lang="fr-FR" sz="1100" dirty="0"/>
              <a:t>-   Information sur les fronts digitaux (prise de commande </a:t>
            </a:r>
            <a:r>
              <a:rPr lang="fr-FR" sz="1100" dirty="0" err="1"/>
              <a:t>etc</a:t>
            </a:r>
            <a:r>
              <a:rPr lang="fr-FR" sz="1100" dirty="0"/>
              <a:t>)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Information des SC pour relai aux clients 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Modification des scripts CC de qualification des rendez-vous</a:t>
            </a:r>
          </a:p>
        </p:txBody>
      </p:sp>
    </p:spTree>
    <p:extLst>
      <p:ext uri="{BB962C8B-B14F-4D97-AF65-F5344CB8AC3E}">
        <p14:creationId xmlns:p14="http://schemas.microsoft.com/office/powerpoint/2010/main" val="26649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202" y="166733"/>
            <a:ext cx="8820472" cy="621329"/>
          </a:xfrm>
        </p:spPr>
        <p:txBody>
          <a:bodyPr/>
          <a:lstStyle/>
          <a:p>
            <a:r>
              <a:rPr lang="fr-FR" sz="1800" dirty="0">
                <a:solidFill>
                  <a:schemeClr val="bg2"/>
                </a:solidFill>
              </a:rPr>
              <a:t>A partir du </a:t>
            </a:r>
            <a:r>
              <a:rPr lang="fr-FR" sz="1800" dirty="0">
                <a:solidFill>
                  <a:schemeClr val="tx1"/>
                </a:solidFill>
              </a:rPr>
              <a:t>30 août 2021</a:t>
            </a:r>
            <a:r>
              <a:rPr lang="fr-FR" sz="1800" dirty="0">
                <a:solidFill>
                  <a:schemeClr val="bg2"/>
                </a:solidFill>
              </a:rPr>
              <a:t>, la vérification du </a:t>
            </a:r>
            <a:r>
              <a:rPr lang="fr-FR" sz="1800" dirty="0" err="1">
                <a:solidFill>
                  <a:schemeClr val="bg2"/>
                </a:solidFill>
              </a:rPr>
              <a:t>pass</a:t>
            </a:r>
            <a:r>
              <a:rPr lang="fr-FR" sz="1800" dirty="0">
                <a:solidFill>
                  <a:schemeClr val="bg2"/>
                </a:solidFill>
              </a:rPr>
              <a:t> sanitaire (PS) des</a:t>
            </a:r>
            <a:r>
              <a:rPr lang="fr-FR" sz="1800" dirty="0">
                <a:solidFill>
                  <a:schemeClr val="tx1"/>
                </a:solidFill>
              </a:rPr>
              <a:t> salariés </a:t>
            </a:r>
            <a:r>
              <a:rPr lang="fr-FR" sz="1800" dirty="0">
                <a:solidFill>
                  <a:schemeClr val="bg2"/>
                </a:solidFill>
              </a:rPr>
              <a:t>devient obligatoire pour accéder à leur boutique.</a:t>
            </a:r>
            <a:endParaRPr lang="fr-FR" sz="5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043" y="771550"/>
            <a:ext cx="89905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 Groupe incite à la vaccination depuis de nombreux mois :</a:t>
            </a:r>
          </a:p>
          <a:p>
            <a:endParaRPr lang="fr-FR" sz="1200" dirty="0"/>
          </a:p>
          <a:p>
            <a:pPr marL="540000" lvl="1" indent="-228600">
              <a:buFont typeface="+mj-lt"/>
              <a:buAutoNum type="arabicPeriod"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  <a:r>
              <a:rPr lang="fr-FR" sz="1000" dirty="0">
                <a:sym typeface="Wingdings" panose="05000000000000000000" pitchFamily="2" charset="2"/>
              </a:rPr>
              <a:t>Vaccination par les médecins du travail</a:t>
            </a:r>
          </a:p>
          <a:p>
            <a:pPr marL="540000" lvl="1" indent="-228600">
              <a:buFont typeface="+mj-lt"/>
              <a:buAutoNum type="arabicPeriod"/>
            </a:pPr>
            <a:endParaRPr lang="fr-FR" sz="1000" dirty="0">
              <a:sym typeface="Wingdings" panose="05000000000000000000" pitchFamily="2" charset="2"/>
            </a:endParaRPr>
          </a:p>
          <a:p>
            <a:pPr marL="540000" lvl="1" indent="-228600">
              <a:buFont typeface="+mj-lt"/>
              <a:buAutoNum type="arabicPeriod"/>
            </a:pPr>
            <a:r>
              <a:rPr lang="fr-FR" sz="1000" dirty="0">
                <a:sym typeface="Wingdings" panose="05000000000000000000" pitchFamily="2" charset="2"/>
              </a:rPr>
              <a:t> Vaccination dans un centre agréé, au choix du salarié, avec maintien de la rémunération et souplesse managériale si ce RDV a lieu pendant les horaires de travail (</a:t>
            </a:r>
            <a:r>
              <a:rPr lang="fr-FR" sz="1000" dirty="0"/>
              <a:t>l’absence est de droit, le salarié est invité à se rapprocher de son manager afin de déterminer la meilleure manière d’organiser cette absence)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71566" y="2813314"/>
            <a:ext cx="754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TOUT salarié Orange </a:t>
            </a:r>
            <a:r>
              <a:rPr lang="fr-FR" sz="900" dirty="0"/>
              <a:t>(quel que soit le contrat de travail) </a:t>
            </a:r>
            <a:r>
              <a:rPr lang="fr-FR" sz="1200" dirty="0"/>
              <a:t>+ tout prestataire externe </a:t>
            </a:r>
            <a:r>
              <a:rPr lang="fr-FR" sz="900" dirty="0"/>
              <a:t>(sauf gestion d’urgence et livraison)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2735790"/>
            <a:ext cx="1440160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Qui est concerné ?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82816" y="2067694"/>
            <a:ext cx="752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 centre commercial, lors de l’accès à la galerie. </a:t>
            </a:r>
            <a:endParaRPr lang="fr-FR" sz="600" dirty="0"/>
          </a:p>
          <a:p>
            <a:r>
              <a:rPr lang="fr-FR" sz="1000" dirty="0"/>
              <a:t>Nb : le salarié ne </a:t>
            </a:r>
            <a:r>
              <a:rPr lang="fr-FR" sz="1000" u="sng" dirty="0"/>
              <a:t>pourra pas entrer </a:t>
            </a:r>
            <a:r>
              <a:rPr lang="fr-FR" sz="1000" dirty="0"/>
              <a:t>par les back-offices accessibles depuis l’extérieur.  </a:t>
            </a:r>
            <a:endParaRPr lang="fr-FR" sz="600" dirty="0"/>
          </a:p>
        </p:txBody>
      </p:sp>
      <p:sp>
        <p:nvSpPr>
          <p:cNvPr id="19" name="Rectangle 18"/>
          <p:cNvSpPr/>
          <p:nvPr/>
        </p:nvSpPr>
        <p:spPr>
          <a:xfrm>
            <a:off x="104474" y="2086534"/>
            <a:ext cx="1440160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Qui contrôle ?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5676" y="3363838"/>
            <a:ext cx="1440160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/>
              <a:t>Pass</a:t>
            </a:r>
            <a:r>
              <a:rPr lang="fr-FR" sz="900" dirty="0"/>
              <a:t> PCR OK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2231740" y="3849352"/>
            <a:ext cx="288032" cy="43204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3" name="Rectangle 22"/>
          <p:cNvSpPr/>
          <p:nvPr/>
        </p:nvSpPr>
        <p:spPr>
          <a:xfrm>
            <a:off x="1187624" y="4337988"/>
            <a:ext cx="2520280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Le salarié / prestataire a accès à la boutique dans les conditions nominales 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6096" y="3397800"/>
            <a:ext cx="1440160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/>
              <a:t>Pass</a:t>
            </a:r>
            <a:r>
              <a:rPr lang="fr-FR" sz="900" dirty="0"/>
              <a:t> PCR KO ou absence de </a:t>
            </a:r>
            <a:r>
              <a:rPr lang="fr-FR" sz="900" dirty="0" err="1"/>
              <a:t>pass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25" name="Flèche vers le bas 24"/>
          <p:cNvSpPr/>
          <p:nvPr/>
        </p:nvSpPr>
        <p:spPr>
          <a:xfrm>
            <a:off x="6012160" y="3871140"/>
            <a:ext cx="288032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6" name="Rectangle 25"/>
          <p:cNvSpPr/>
          <p:nvPr/>
        </p:nvSpPr>
        <p:spPr>
          <a:xfrm>
            <a:off x="4139952" y="4335831"/>
            <a:ext cx="4968552" cy="4320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Le salarié / prestataire n’a pas accès à la boutique.</a:t>
            </a:r>
          </a:p>
          <a:p>
            <a:pPr algn="ctr"/>
            <a:r>
              <a:rPr lang="fr-FR" sz="900" dirty="0"/>
              <a:t>Pour les salariés, ils seront invités par le RB à se mettre en conformité (</a:t>
            </a:r>
            <a:r>
              <a:rPr lang="fr-FR" sz="900" dirty="0" err="1"/>
              <a:t>cf</a:t>
            </a:r>
            <a:r>
              <a:rPr lang="fr-FR" sz="900" dirty="0"/>
              <a:t> slide suivant).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482" y="4876006"/>
            <a:ext cx="87570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A noter : pour les recrutement, la présentation d’un </a:t>
            </a:r>
            <a:r>
              <a:rPr lang="fr-FR" sz="1050" dirty="0" err="1"/>
              <a:t>pass</a:t>
            </a:r>
            <a:r>
              <a:rPr lang="fr-FR" sz="1050" dirty="0"/>
              <a:t> sanitaire valide est rendu obligatoire.</a:t>
            </a:r>
            <a:endParaRPr lang="fr-FR" sz="1050" dirty="0">
              <a:solidFill>
                <a:schemeClr val="bg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00" l="2181" r="89720">
                        <a14:foregroundMark x1="47664" y1="42333" x2="47664" y2="42333"/>
                        <a14:foregroundMark x1="47040" y1="71000" x2="47040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02628"/>
            <a:ext cx="806051" cy="75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202" y="166733"/>
            <a:ext cx="8820472" cy="621329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fr-FR" sz="1800" dirty="0">
                <a:solidFill>
                  <a:schemeClr val="bg2"/>
                </a:solidFill>
              </a:rPr>
              <a:t>En cas de test PCR KO ou de d’absence de </a:t>
            </a:r>
            <a:r>
              <a:rPr lang="fr-FR" sz="1800" dirty="0" err="1">
                <a:solidFill>
                  <a:schemeClr val="bg2"/>
                </a:solidFill>
              </a:rPr>
              <a:t>pass</a:t>
            </a:r>
            <a:r>
              <a:rPr lang="fr-FR" sz="1800" dirty="0">
                <a:solidFill>
                  <a:schemeClr val="bg2"/>
                </a:solidFill>
              </a:rPr>
              <a:t> sanitaire salarié, et en accord avec la législation en vigueur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491630"/>
            <a:ext cx="2520280" cy="2160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Étape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336" y="1923678"/>
            <a:ext cx="2538464" cy="17281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Helvetica 55 Roman" panose="020B0604020202020204" pitchFamily="34" charset="0"/>
              </a:rPr>
              <a:t>Le salarié sera </a:t>
            </a:r>
            <a:r>
              <a:rPr lang="fr-FR" sz="900" b="1" dirty="0">
                <a:latin typeface="Helvetica 55 Roman" panose="020B0604020202020204" pitchFamily="34" charset="0"/>
              </a:rPr>
              <a:t>3 jours </a:t>
            </a:r>
            <a:r>
              <a:rPr lang="fr-FR" sz="900" dirty="0">
                <a:latin typeface="Helvetica 55 Roman" panose="020B0604020202020204" pitchFamily="34" charset="0"/>
              </a:rPr>
              <a:t>en suspension de contrat, </a:t>
            </a:r>
            <a:r>
              <a:rPr lang="fr-FR" sz="900" b="1" dirty="0">
                <a:latin typeface="Helvetica 55 Roman" panose="020B0604020202020204" pitchFamily="34" charset="0"/>
              </a:rPr>
              <a:t>non rémunérés (« COVPSS »)</a:t>
            </a:r>
          </a:p>
          <a:p>
            <a:pPr algn="ctr"/>
            <a:r>
              <a:rPr lang="fr-FR" sz="900" b="1" dirty="0">
                <a:solidFill>
                  <a:srgbClr val="000000"/>
                </a:solidFill>
                <a:latin typeface="Helvetica 55 Roman" panose="020B0604020202020204" pitchFamily="34" charset="0"/>
              </a:rPr>
              <a:t>OU</a:t>
            </a:r>
          </a:p>
          <a:p>
            <a:pPr algn="ctr"/>
            <a:r>
              <a:rPr lang="fr-FR" sz="900" dirty="0">
                <a:latin typeface="Helvetica 55 Roman" panose="020B0604020202020204" pitchFamily="34" charset="0"/>
              </a:rPr>
              <a:t>posera </a:t>
            </a:r>
            <a:r>
              <a:rPr lang="fr-FR" sz="900" b="1" dirty="0">
                <a:latin typeface="Helvetica 55 Roman" panose="020B0604020202020204" pitchFamily="34" charset="0"/>
              </a:rPr>
              <a:t>des congés</a:t>
            </a:r>
          </a:p>
          <a:p>
            <a:pPr algn="ctr"/>
            <a:endParaRPr lang="fr-FR" sz="900" b="1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900" i="1" dirty="0">
                <a:solidFill>
                  <a:srgbClr val="000000"/>
                </a:solidFill>
                <a:latin typeface="Helvetica 55 Roman" panose="020B0604020202020204" pitchFamily="34" charset="0"/>
              </a:rPr>
              <a:t>« L’employeur sera tenu de </a:t>
            </a:r>
            <a:r>
              <a:rPr lang="fr-FR" sz="900" b="1" i="1" dirty="0">
                <a:solidFill>
                  <a:srgbClr val="000000"/>
                </a:solidFill>
                <a:latin typeface="Helvetica 55 Roman" panose="020B0604020202020204" pitchFamily="34" charset="0"/>
              </a:rPr>
              <a:t>suspendre le contrat de travail </a:t>
            </a:r>
            <a:r>
              <a:rPr lang="fr-FR" sz="900" i="1" dirty="0">
                <a:solidFill>
                  <a:srgbClr val="000000"/>
                </a:solidFill>
                <a:latin typeface="Helvetica 55 Roman" panose="020B0604020202020204" pitchFamily="34" charset="0"/>
              </a:rPr>
              <a:t>du salarié jusqu’à régularisation de sa situation »</a:t>
            </a:r>
          </a:p>
          <a:p>
            <a:endParaRPr lang="fr-FR" sz="9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700" dirty="0">
                <a:solidFill>
                  <a:srgbClr val="000000"/>
                </a:solidFill>
                <a:latin typeface="Helvetica 55 Roman" panose="020B0604020202020204" pitchFamily="34" charset="0"/>
              </a:rPr>
              <a:t>Nb : la loi parle de « </a:t>
            </a:r>
            <a:r>
              <a:rPr lang="fr-FR" sz="700" i="1" dirty="0">
                <a:solidFill>
                  <a:srgbClr val="000000"/>
                </a:solidFill>
                <a:latin typeface="Helvetica 55 Roman" panose="020B0604020202020204" pitchFamily="34" charset="0"/>
              </a:rPr>
              <a:t>suspension du contrat de travail</a:t>
            </a:r>
            <a:r>
              <a:rPr lang="fr-FR" sz="700" dirty="0">
                <a:solidFill>
                  <a:srgbClr val="000000"/>
                </a:solidFill>
                <a:latin typeface="Helvetica 55 Roman" panose="020B0604020202020204" pitchFamily="34" charset="0"/>
              </a:rPr>
              <a:t> » pour un ACO, et « </a:t>
            </a:r>
            <a:r>
              <a:rPr lang="fr-FR" sz="700" i="1" dirty="0">
                <a:solidFill>
                  <a:srgbClr val="000000"/>
                </a:solidFill>
                <a:latin typeface="Helvetica 55 Roman" panose="020B0604020202020204" pitchFamily="34" charset="0"/>
              </a:rPr>
              <a:t>suspension de fonctions</a:t>
            </a:r>
            <a:r>
              <a:rPr lang="fr-FR" sz="700" dirty="0">
                <a:solidFill>
                  <a:srgbClr val="000000"/>
                </a:solidFill>
                <a:latin typeface="Helvetica 55 Roman" panose="020B0604020202020204" pitchFamily="34" charset="0"/>
              </a:rPr>
              <a:t> » pour un AFO.</a:t>
            </a:r>
            <a:endParaRPr lang="fr-FR" sz="900" b="1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algn="ctr"/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43808" y="1491630"/>
            <a:ext cx="316835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Étape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25624" y="1923678"/>
            <a:ext cx="3186536" cy="172819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A l’issue du 3</a:t>
            </a:r>
            <a:r>
              <a:rPr lang="fr-FR" sz="900" baseline="30000" dirty="0">
                <a:solidFill>
                  <a:srgbClr val="000000"/>
                </a:solidFill>
                <a:latin typeface="Helvetica 55 Roman" panose="020B0604020202020204" pitchFamily="34" charset="0"/>
              </a:rPr>
              <a:t>ème</a:t>
            </a:r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 jour de suspension de contrat, l’employeur organise un </a:t>
            </a:r>
            <a:r>
              <a:rPr lang="fr-FR" sz="900" b="1" dirty="0">
                <a:solidFill>
                  <a:srgbClr val="000000"/>
                </a:solidFill>
                <a:latin typeface="Helvetica 55 Roman" panose="020B0604020202020204" pitchFamily="34" charset="0"/>
              </a:rPr>
              <a:t>entretien</a:t>
            </a:r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 avec le salarié au cours duquel seront examinés les moyens de régulariser sa situation.</a:t>
            </a:r>
          </a:p>
          <a:p>
            <a:endParaRPr lang="fr-FR" sz="9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Il est recommandé de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réaliser l’entretien en présentiel dans un lieu non soumis au </a:t>
            </a:r>
            <a:r>
              <a:rPr lang="fr-FR" sz="900" dirty="0" err="1">
                <a:solidFill>
                  <a:srgbClr val="000000"/>
                </a:solidFill>
                <a:latin typeface="Helvetica 55 Roman" panose="020B0604020202020204" pitchFamily="34" charset="0"/>
              </a:rPr>
              <a:t>pass</a:t>
            </a:r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 sanitaire. Toutefois, cet entretien peut également être organisé à distance en visio-conférence.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retracer par écrit le déroulé de l’entretien et les éventuelles décisions arrêtées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799" y="4024104"/>
            <a:ext cx="3384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0000"/>
                </a:solidFill>
                <a:latin typeface="Helvetica 55 Roman" panose="020B0604020202020204" pitchFamily="34" charset="0"/>
              </a:rPr>
              <a:t>Moyens de régularisation à proposer au salarié : </a:t>
            </a:r>
          </a:p>
          <a:p>
            <a:r>
              <a:rPr lang="fr-FR" sz="800" dirty="0">
                <a:solidFill>
                  <a:srgbClr val="000000"/>
                </a:solidFill>
                <a:latin typeface="Helvetica 55 Roman" panose="020B0604020202020204" pitchFamily="34" charset="0"/>
              </a:rPr>
              <a:t>1/ régularisation sanitaire</a:t>
            </a:r>
          </a:p>
          <a:p>
            <a:r>
              <a:rPr lang="fr-FR" sz="800" dirty="0">
                <a:solidFill>
                  <a:srgbClr val="000000"/>
                </a:solidFill>
                <a:latin typeface="Helvetica 55 Roman" panose="020B0604020202020204" pitchFamily="34" charset="0"/>
              </a:rPr>
              <a:t>2/ affectation temporaire selon les besoins et l’organisation de l’entreprise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4208" y="1958518"/>
            <a:ext cx="2699792" cy="163121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En cas de blocage persistant, le Q/A gouvernemental précise que «</a:t>
            </a:r>
            <a:r>
              <a:rPr lang="fr-FR" sz="900" i="1" dirty="0">
                <a:solidFill>
                  <a:srgbClr val="000000"/>
                </a:solidFill>
                <a:latin typeface="Helvetica 55 Roman" panose="020B0604020202020204" pitchFamily="34" charset="0"/>
              </a:rPr>
              <a:t> les procédures de droit commun concernant les contrats de travail peuvent s’appliquer</a:t>
            </a:r>
            <a:r>
              <a:rPr lang="fr-FR" sz="900" dirty="0">
                <a:solidFill>
                  <a:srgbClr val="000000"/>
                </a:solidFill>
                <a:latin typeface="Helvetica 55 Roman" panose="020B0604020202020204" pitchFamily="34" charset="0"/>
              </a:rPr>
              <a:t> ».</a:t>
            </a:r>
            <a:endParaRPr lang="fr-FR" sz="10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endParaRPr lang="fr-FR" sz="10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00" dirty="0">
                <a:solidFill>
                  <a:srgbClr val="000000"/>
                </a:solidFill>
                <a:latin typeface="Helvetica 55 Roman" panose="020B0604020202020204" pitchFamily="34" charset="0"/>
              </a:rPr>
              <a:t>La suspension de contrat se poursuit (« COVPSS »).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0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r>
              <a:rPr lang="fr-FR" sz="800" dirty="0">
                <a:solidFill>
                  <a:srgbClr val="000000"/>
                </a:solidFill>
                <a:latin typeface="Helvetica 55 Roman" panose="020B0604020202020204" pitchFamily="34" charset="0"/>
              </a:rPr>
              <a:t>Nb: la rémunération est suspendue mais le salarié restera couvert par l’Assurance Maladie et la mutuelle en cas de problème.</a:t>
            </a:r>
            <a:endParaRPr lang="fr-FR" sz="10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8" name="Pentagone 7"/>
          <p:cNvSpPr/>
          <p:nvPr/>
        </p:nvSpPr>
        <p:spPr>
          <a:xfrm rot="5400000">
            <a:off x="4255946" y="3263808"/>
            <a:ext cx="276970" cy="1219234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entagone 11"/>
          <p:cNvSpPr/>
          <p:nvPr/>
        </p:nvSpPr>
        <p:spPr>
          <a:xfrm>
            <a:off x="6084168" y="2715766"/>
            <a:ext cx="288032" cy="144016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202" y="166733"/>
            <a:ext cx="8820472" cy="6213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1800" dirty="0">
                <a:solidFill>
                  <a:schemeClr val="bg2"/>
                </a:solidFill>
              </a:rPr>
              <a:t>Trois supports pour compléter &amp; aller plus loin sur le PS </a:t>
            </a:r>
            <a:r>
              <a:rPr lang="fr-FR" sz="1100" dirty="0">
                <a:solidFill>
                  <a:schemeClr val="tx1"/>
                </a:solidFill>
              </a:rPr>
              <a:t>(liens cliquables)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2843808" y="3398771"/>
            <a:ext cx="1872208" cy="246221"/>
          </a:xfrm>
          <a:prstGeom prst="rect">
            <a:avLst/>
          </a:prstGeom>
          <a:solidFill>
            <a:srgbClr val="009999"/>
          </a:solidFill>
          <a:ln w="12700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hlinkClick r:id="rId5"/>
              </a:rPr>
              <a:t>Q/A gouvernemental 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195736" y="1355521"/>
            <a:ext cx="432048" cy="36004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2198803" y="2354855"/>
            <a:ext cx="432048" cy="360040"/>
          </a:xfrm>
          <a:prstGeom prst="ellipse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2195736" y="3341861"/>
            <a:ext cx="432048" cy="360040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graphicFrame>
        <p:nvGraphicFramePr>
          <p:cNvPr id="11" name="Obje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2037"/>
              </p:ext>
            </p:extLst>
          </p:nvPr>
        </p:nvGraphicFramePr>
        <p:xfrm>
          <a:off x="2865512" y="23291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résentation" showAsIcon="1" r:id="rId7" imgW="914400" imgH="771480" progId="PowerPoint.Show.12">
                  <p:embed/>
                </p:oleObj>
              </mc:Choice>
              <mc:Fallback>
                <p:oleObj name="Présentation" showAsIcon="1" r:id="rId7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5512" y="2329132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98099"/>
              </p:ext>
            </p:extLst>
          </p:nvPr>
        </p:nvGraphicFramePr>
        <p:xfrm>
          <a:off x="2901950" y="11731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01950" y="117316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5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isk6_1_12_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0" y="0"/>
            <a:ext cx="9144000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1938339" y="854869"/>
            <a:ext cx="1939925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4800" b="1">
                <a:solidFill>
                  <a:srgbClr val="FF6600"/>
                </a:solidFill>
                <a:latin typeface="Helvetica 65 Medium" pitchFamily="34" charset="0"/>
                <a:cs typeface="Arial" pitchFamily="34" charset="0"/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6976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CTCQK79mFf65MzD7V_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0.xml><?xml version="1.0" encoding="utf-8"?>
<a:theme xmlns:a="http://schemas.openxmlformats.org/drawingml/2006/main" name="30_orange_presentationbasiqu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1.xml><?xml version="1.0" encoding="utf-8"?>
<a:theme xmlns:a="http://schemas.openxmlformats.org/drawingml/2006/main" name="OFR_template_external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2.xml><?xml version="1.0" encoding="utf-8"?>
<a:theme xmlns:a="http://schemas.openxmlformats.org/drawingml/2006/main" name="4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3.xml><?xml version="1.0" encoding="utf-8"?>
<a:theme xmlns:a="http://schemas.openxmlformats.org/drawingml/2006/main" name="ORA_template_FR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4.xml><?xml version="1.0" encoding="utf-8"?>
<a:theme xmlns:a="http://schemas.openxmlformats.org/drawingml/2006/main" name="13_blank">
  <a:themeElements>
    <a:clrScheme name="Orange Refresh 0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4BB4E6"/>
      </a:accent3>
      <a:accent4>
        <a:srgbClr val="FFDC00"/>
      </a:accent4>
      <a:accent5>
        <a:srgbClr val="50BE87"/>
      </a:accent5>
      <a:accent6>
        <a:srgbClr val="9164CD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5.xml><?xml version="1.0" encoding="utf-8"?>
<a:theme xmlns:a="http://schemas.openxmlformats.org/drawingml/2006/main" name="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16.xml><?xml version="1.0" encoding="utf-8"?>
<a:theme xmlns:a="http://schemas.openxmlformats.org/drawingml/2006/main" name="5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17.xml><?xml version="1.0" encoding="utf-8"?>
<a:theme xmlns:a="http://schemas.openxmlformats.org/drawingml/2006/main" name="4_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18.xml><?xml version="1.0" encoding="utf-8"?>
<a:theme xmlns:a="http://schemas.openxmlformats.org/drawingml/2006/main" name="67_ORA_template_FR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9.xml><?xml version="1.0" encoding="utf-8"?>
<a:theme xmlns:a="http://schemas.openxmlformats.org/drawingml/2006/main" name="6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.xml><?xml version="1.0" encoding="utf-8"?>
<a:theme xmlns:a="http://schemas.openxmlformats.org/drawingml/2006/main" name="29_orange_presentationbasique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0.xml><?xml version="1.0" encoding="utf-8"?>
<a:theme xmlns:a="http://schemas.openxmlformats.org/drawingml/2006/main" name="1_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21.xml><?xml version="1.0" encoding="utf-8"?>
<a:theme xmlns:a="http://schemas.openxmlformats.org/drawingml/2006/main" name="6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2.xml><?xml version="1.0" encoding="utf-8"?>
<a:theme xmlns:a="http://schemas.openxmlformats.org/drawingml/2006/main" name="8_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3.xml><?xml version="1.0" encoding="utf-8"?>
<a:theme xmlns:a="http://schemas.openxmlformats.org/drawingml/2006/main" name="2_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24.xml><?xml version="1.0" encoding="utf-8"?>
<a:theme xmlns:a="http://schemas.openxmlformats.org/drawingml/2006/main" name="3_OFR Brest Practic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25.xml><?xml version="1.0" encoding="utf-8"?>
<a:theme xmlns:a="http://schemas.openxmlformats.org/drawingml/2006/main" name="OFR_template_interne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6.xml><?xml version="1.0" encoding="utf-8"?>
<a:theme xmlns:a="http://schemas.openxmlformats.org/drawingml/2006/main" name="3_OFR_template_restricted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7.xml><?xml version="1.0" encoding="utf-8"?>
<a:theme xmlns:a="http://schemas.openxmlformats.org/drawingml/2006/main" name="4_OFR_template_restricted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4.xml><?xml version="1.0" encoding="utf-8"?>
<a:theme xmlns:a="http://schemas.openxmlformats.org/drawingml/2006/main" name="1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5.xml><?xml version="1.0" encoding="utf-8"?>
<a:theme xmlns:a="http://schemas.openxmlformats.org/drawingml/2006/main" name="17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6.xml><?xml version="1.0" encoding="utf-8"?>
<a:theme xmlns:a="http://schemas.openxmlformats.org/drawingml/2006/main" name="OFR Outils et elements utiles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7.xml><?xml version="1.0" encoding="utf-8"?>
<a:theme xmlns:a="http://schemas.openxmlformats.org/drawingml/2006/main" name="OFR_template_restricted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8.xml><?xml version="1.0" encoding="utf-8"?>
<a:theme xmlns:a="http://schemas.openxmlformats.org/drawingml/2006/main" name="4_ORA_template_FR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9.xml><?xml version="1.0" encoding="utf-8"?>
<a:theme xmlns:a="http://schemas.openxmlformats.org/drawingml/2006/main" name="2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6895</TotalTime>
  <Words>821</Words>
  <Application>Microsoft Office PowerPoint</Application>
  <PresentationFormat>Affichage à l'écran (16:9)</PresentationFormat>
  <Paragraphs>99</Paragraphs>
  <Slides>8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27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Helvetica 35 Thin</vt:lpstr>
      <vt:lpstr>Helvetica 45 Light</vt:lpstr>
      <vt:lpstr>Helvetica 55 Roman</vt:lpstr>
      <vt:lpstr>Helvetica 65 Medium</vt:lpstr>
      <vt:lpstr>Helvetica 75</vt:lpstr>
      <vt:lpstr>Helvetica 75 Bold</vt:lpstr>
      <vt:lpstr>Times New Roman</vt:lpstr>
      <vt:lpstr>Wingdings</vt:lpstr>
      <vt:lpstr>blank</vt:lpstr>
      <vt:lpstr>29_orange_presentationbasique</vt:lpstr>
      <vt:lpstr>3_blank</vt:lpstr>
      <vt:lpstr>1_blank</vt:lpstr>
      <vt:lpstr>17_blank</vt:lpstr>
      <vt:lpstr>OFR Outils et elements utiles</vt:lpstr>
      <vt:lpstr>OFR_template_restricted</vt:lpstr>
      <vt:lpstr>4_ORA_template_FR</vt:lpstr>
      <vt:lpstr>2_blank</vt:lpstr>
      <vt:lpstr>30_orange_presentationbasique</vt:lpstr>
      <vt:lpstr>OFR_template_external</vt:lpstr>
      <vt:lpstr>4_blank</vt:lpstr>
      <vt:lpstr>ORA_template_FR</vt:lpstr>
      <vt:lpstr>13_blank</vt:lpstr>
      <vt:lpstr>OFR Brest Practice</vt:lpstr>
      <vt:lpstr>5_blank</vt:lpstr>
      <vt:lpstr>4_OFR Brest Practice</vt:lpstr>
      <vt:lpstr>67_ORA_template_FR</vt:lpstr>
      <vt:lpstr>6_blank</vt:lpstr>
      <vt:lpstr>1_OFR Brest Practice</vt:lpstr>
      <vt:lpstr>6_orange_presentationbasique</vt:lpstr>
      <vt:lpstr>8_orange_presentationbasique</vt:lpstr>
      <vt:lpstr>2_OFR Brest Practice</vt:lpstr>
      <vt:lpstr>3_OFR Brest Practice</vt:lpstr>
      <vt:lpstr>OFR_template_interne</vt:lpstr>
      <vt:lpstr>3_OFR_template_restricted</vt:lpstr>
      <vt:lpstr>4_OFR_template_restricted</vt:lpstr>
      <vt:lpstr>Diapositive think-cell</vt:lpstr>
      <vt:lpstr>Présentation</vt:lpstr>
      <vt:lpstr>Document</vt:lpstr>
      <vt:lpstr>Le pass sanitaire   &amp;   ses conséquences en boutiques AD  </vt:lpstr>
      <vt:lpstr>Une législation qui évolue afin de gérer la sortie de crise en plusieurs étapes</vt:lpstr>
      <vt:lpstr>Le PS, c’est la vaccination, mais pas seulement...</vt:lpstr>
      <vt:lpstr>A partir du 9/08, la vérification du pass sanitaire (PS) devient donc obligatoire pour nos clients afin d’accéder à certains centres co.</vt:lpstr>
      <vt:lpstr>A partir du 30 août 2021, la vérification du pass sanitaire (PS) des salariés devient obligatoire pour accéder à leur boutique.</vt:lpstr>
      <vt:lpstr>En cas de test PCR KO ou de d’absence de pass sanitaire salarié, et en accord avec la législation en vigueur</vt:lpstr>
      <vt:lpstr>Trois supports pour compléter &amp; aller plus loin sur le PS (liens cliquables)</vt:lpstr>
      <vt:lpstr>Présentation PowerPoint</vt:lpstr>
    </vt:vector>
  </TitlesOfParts>
  <Company>ORANGE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 à passer  en Run</dc:title>
  <dc:creator>MAURICE Sandra DCGP/PP</dc:creator>
  <cp:lastModifiedBy>LONDOT Thierry UAT NE</cp:lastModifiedBy>
  <cp:revision>838</cp:revision>
  <dcterms:created xsi:type="dcterms:W3CDTF">2020-02-27T09:56:58Z</dcterms:created>
  <dcterms:modified xsi:type="dcterms:W3CDTF">2021-08-31T08:11:54Z</dcterms:modified>
</cp:coreProperties>
</file>