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7"/>
  </p:notesMasterIdLst>
  <p:sldIdLst>
    <p:sldId id="268" r:id="rId2"/>
    <p:sldId id="274" r:id="rId3"/>
    <p:sldId id="275" r:id="rId4"/>
    <p:sldId id="277" r:id="rId5"/>
    <p:sldId id="27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222" autoAdjust="0"/>
  </p:normalViewPr>
  <p:slideViewPr>
    <p:cSldViewPr showGuides="1">
      <p:cViewPr varScale="1">
        <p:scale>
          <a:sx n="87" d="100"/>
          <a:sy n="87" d="100"/>
        </p:scale>
        <p:origin x="-1020" y="-90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EKE6355\Pictures\FAPT 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0" y="195486"/>
            <a:ext cx="1269625" cy="158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2283718"/>
            <a:ext cx="79928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ctr"/>
            <a:r>
              <a:rPr lang="fr-FR" dirty="0"/>
              <a:t> </a:t>
            </a:r>
            <a:r>
              <a:rPr lang="fr-FR" sz="2400" b="1" dirty="0"/>
              <a:t>Mesures d’accompagnement des salariés de </a:t>
            </a:r>
            <a:endParaRPr lang="fr-FR" sz="2400" b="1" dirty="0" smtClean="0"/>
          </a:p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l’UES </a:t>
            </a:r>
            <a:r>
              <a:rPr lang="fr-FR" sz="2400" b="1" dirty="0"/>
              <a:t>Orange dans la crise COVID-19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7494"/>
            <a:ext cx="8280920" cy="43088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800" dirty="0" smtClean="0"/>
              <a:t>Pour les CA</a:t>
            </a:r>
          </a:p>
        </p:txBody>
      </p:sp>
      <p:pic>
        <p:nvPicPr>
          <p:cNvPr id="4" name="Picture 2" descr="C:\Users\MEKE6355\Pictures\FAPT 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1" y="90330"/>
            <a:ext cx="86495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51520" y="1707654"/>
            <a:ext cx="8712968" cy="160043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/>
            <a:endParaRPr lang="fr-FR" sz="600" b="1" dirty="0">
              <a:solidFill>
                <a:srgbClr val="FF0000"/>
              </a:solidFill>
            </a:endParaRPr>
          </a:p>
          <a:p>
            <a:pPr algn="just"/>
            <a:r>
              <a:rPr lang="fr-FR" sz="1400" dirty="0" smtClean="0"/>
              <a:t>CA déjà posés en Avril:</a:t>
            </a:r>
          </a:p>
          <a:p>
            <a:pPr algn="just"/>
            <a:endParaRPr lang="fr-FR" sz="800" dirty="0"/>
          </a:p>
          <a:p>
            <a:pPr algn="just"/>
            <a:r>
              <a:rPr lang="fr-FR" sz="1400" dirty="0" smtClean="0"/>
              <a:t>Ils ont été confirmés et validés. Report exceptionnel à valider par les managers.</a:t>
            </a:r>
          </a:p>
          <a:p>
            <a:pPr algn="just"/>
            <a:endParaRPr lang="fr-FR" sz="600" dirty="0"/>
          </a:p>
          <a:p>
            <a:pPr algn="just"/>
            <a:r>
              <a:rPr lang="fr-FR" sz="1400" dirty="0" smtClean="0"/>
              <a:t>Concernant le solde des CA 2019 devant être posés pour le 31 Mai (règles habituelles):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Versement sur son CET (max 10 jours)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« Don de jours aux proches aidants»  5 jours pour 2020.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51520" y="3435846"/>
            <a:ext cx="8712968" cy="95410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/>
            <a:endParaRPr lang="fr-FR" sz="600" b="1" dirty="0">
              <a:solidFill>
                <a:srgbClr val="FF0000"/>
              </a:solidFill>
            </a:endParaRPr>
          </a:p>
          <a:p>
            <a:pPr algn="just"/>
            <a:r>
              <a:rPr lang="fr-FR" sz="1400" dirty="0" smtClean="0"/>
              <a:t>CA pour Mai:</a:t>
            </a:r>
          </a:p>
          <a:p>
            <a:pPr algn="just"/>
            <a:endParaRPr lang="fr-FR" sz="800" dirty="0"/>
          </a:p>
          <a:p>
            <a:pPr algn="just"/>
            <a:r>
              <a:rPr lang="fr-FR" sz="1400" dirty="0" smtClean="0"/>
              <a:t>Ceux qui ont déjà été posés: confirmation managériale en lien avec les prévisions de nécessité des services en lien avec le redémarrage des activités à la fin du confinement.</a:t>
            </a:r>
          </a:p>
          <a:p>
            <a:pPr algn="just"/>
            <a:endParaRPr lang="fr-FR" sz="600" dirty="0"/>
          </a:p>
        </p:txBody>
      </p:sp>
    </p:spTree>
    <p:extLst>
      <p:ext uri="{BB962C8B-B14F-4D97-AF65-F5344CB8AC3E}">
        <p14:creationId xmlns:p14="http://schemas.microsoft.com/office/powerpoint/2010/main" val="85260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7494"/>
            <a:ext cx="8280920" cy="43088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800" dirty="0" smtClean="0"/>
              <a:t>Pour les JTL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9512" y="1475149"/>
            <a:ext cx="8712968" cy="31085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/>
            <a:endParaRPr lang="fr-FR" sz="1400" dirty="0" smtClean="0"/>
          </a:p>
          <a:p>
            <a:pPr algn="just"/>
            <a:r>
              <a:rPr lang="fr-FR" sz="1400" dirty="0" smtClean="0"/>
              <a:t>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Avril au 4 Mai: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Pose de 6 JTL pendant la durée du confinement pour les salariés ayant au moins 17 JTL annuelles.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/>
              <a:t>Pose de </a:t>
            </a:r>
            <a:r>
              <a:rPr lang="fr-FR" sz="1400" dirty="0" smtClean="0"/>
              <a:t>3 </a:t>
            </a:r>
            <a:r>
              <a:rPr lang="fr-FR" sz="1400" dirty="0"/>
              <a:t>JTL pendant la durée du confinement pour les salariés </a:t>
            </a:r>
            <a:r>
              <a:rPr lang="fr-FR" sz="1400" dirty="0" smtClean="0"/>
              <a:t>ayant </a:t>
            </a:r>
            <a:r>
              <a:rPr lang="fr-FR" sz="1400" dirty="0"/>
              <a:t>moins 17 JTL annuelles.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400" dirty="0" smtClean="0"/>
          </a:p>
          <a:p>
            <a:pPr algn="just"/>
            <a:r>
              <a:rPr lang="fr-FR" sz="1400" dirty="0" smtClean="0"/>
              <a:t>Dates à fixer en accord avec les managers si pas d’accord les manager fixeront les dates.</a:t>
            </a:r>
          </a:p>
          <a:p>
            <a:pPr algn="just"/>
            <a:endParaRPr lang="fr-FR" sz="600" dirty="0" smtClean="0"/>
          </a:p>
          <a:p>
            <a:pPr algn="just"/>
            <a:r>
              <a:rPr lang="fr-FR" sz="1400" dirty="0" smtClean="0"/>
              <a:t>Les salariés ayant déjà posé au moins 3 ou 6 CA/JTL pour Avril avant le confinement ne sont pas concernés.</a:t>
            </a:r>
          </a:p>
          <a:p>
            <a:pPr algn="just"/>
            <a:r>
              <a:rPr lang="fr-FR" sz="1400" dirty="0" smtClean="0"/>
              <a:t>Dans le projet d’accord, cela concernait les JTL 2019 si le salariés en avait encore. </a:t>
            </a:r>
          </a:p>
          <a:p>
            <a:pPr algn="just"/>
            <a:r>
              <a:rPr lang="fr-FR" sz="1400" dirty="0" smtClean="0"/>
              <a:t>S’il n’en avait plus, il faudra poser des JTL 2020 </a:t>
            </a:r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Concernant </a:t>
            </a:r>
            <a:r>
              <a:rPr lang="fr-FR" sz="1400" dirty="0" smtClean="0"/>
              <a:t>la pose d</a:t>
            </a:r>
            <a:r>
              <a:rPr lang="fr-FR" sz="1400" dirty="0" smtClean="0"/>
              <a:t>es 10  JTL imposées par </a:t>
            </a:r>
            <a:r>
              <a:rPr lang="fr-FR" sz="1400" smtClean="0"/>
              <a:t>les Ordonnances: </a:t>
            </a:r>
            <a:endParaRPr lang="fr-FR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400" dirty="0" smtClean="0"/>
              <a:t>Soit 4 jours pour les &gt;17 JTL et 7 jours pour les &lt;17 JTL, les dates seront à fixer en accord avec les managers et les nécessités des services et ce jusqu’au 31 Décembre 2020.</a:t>
            </a:r>
          </a:p>
        </p:txBody>
      </p:sp>
      <p:pic>
        <p:nvPicPr>
          <p:cNvPr id="5" name="Picture 2" descr="C:\Users\MEKE6355\Pictures\FAPT 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1" y="90330"/>
            <a:ext cx="86495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3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347614"/>
            <a:ext cx="8712968" cy="43088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/>
            <a:endParaRPr lang="fr-FR" sz="1400" dirty="0" smtClean="0"/>
          </a:p>
          <a:p>
            <a:pPr algn="just"/>
            <a:endParaRPr lang="fr-FR" sz="1400" dirty="0" smtClean="0"/>
          </a:p>
        </p:txBody>
      </p:sp>
      <p:pic>
        <p:nvPicPr>
          <p:cNvPr id="5" name="Picture 2" descr="C:\Users\MEKE6355\Pictures\FAPT 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1" y="90330"/>
            <a:ext cx="86495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52534" y="1337015"/>
            <a:ext cx="8136904" cy="320087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dirty="0" smtClean="0"/>
              <a:t>PVC pour les AD, SCO et AGPROPME</a:t>
            </a:r>
          </a:p>
          <a:p>
            <a:endParaRPr lang="fr-FR" sz="1400" dirty="0"/>
          </a:p>
          <a:p>
            <a:r>
              <a:rPr lang="fr-FR" sz="1400" dirty="0" smtClean="0"/>
              <a:t>Pour la durée de la période de confinement, une PVC moyenne sera versée correspondante à la moyenne des PVC que chacun à perçu entre Mars 2019 et Février 2020.</a:t>
            </a:r>
          </a:p>
          <a:p>
            <a:endParaRPr lang="fr-FR" sz="1400" dirty="0"/>
          </a:p>
          <a:p>
            <a:endParaRPr lang="fr-FR" sz="1400" dirty="0" smtClean="0"/>
          </a:p>
          <a:p>
            <a:pPr algn="ctr"/>
            <a:r>
              <a:rPr lang="fr-FR" dirty="0" smtClean="0"/>
              <a:t>Prime exceptionnelle de 1000 €</a:t>
            </a:r>
          </a:p>
          <a:p>
            <a:pPr algn="ctr"/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désignation </a:t>
            </a:r>
            <a:r>
              <a:rPr lang="fr-FR" sz="1400" dirty="0"/>
              <a:t>par l’entreprise au titre du PCA sur site (interne ou externe à Orange), ou face aux clients 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intervenant </a:t>
            </a:r>
            <a:r>
              <a:rPr lang="fr-FR" sz="1400" dirty="0"/>
              <a:t>de manière régulière pendant toute la période de confinement décidée par le gouvernement (hors dispositifs d’entraide).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Conseillers </a:t>
            </a:r>
            <a:r>
              <a:rPr lang="fr-FR" sz="1400" dirty="0"/>
              <a:t>clients en télétravail gérant des flux clients entrants, et conseillers support technique en télétravail. </a:t>
            </a:r>
            <a:r>
              <a:rPr lang="fr-FR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662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453014"/>
            <a:ext cx="6912768" cy="221599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dirty="0" smtClean="0"/>
              <a:t>Quelques questions:</a:t>
            </a:r>
          </a:p>
          <a:p>
            <a:endParaRPr lang="fr-FR" sz="1400" dirty="0"/>
          </a:p>
          <a:p>
            <a:r>
              <a:rPr lang="fr-FR" sz="1400" dirty="0" smtClean="0"/>
              <a:t>Pas de prise en compte des Temps partiels.</a:t>
            </a:r>
          </a:p>
          <a:p>
            <a:endParaRPr lang="fr-FR" sz="1400" dirty="0"/>
          </a:p>
          <a:p>
            <a:r>
              <a:rPr lang="fr-FR" sz="1400" dirty="0" smtClean="0"/>
              <a:t>Les cadres sont sacrifiés surtout ceux qui sont en forfaits jours. Egalement il n’y a rien concernant les PVM qui devraient baisser drastiquement.</a:t>
            </a:r>
          </a:p>
          <a:p>
            <a:endParaRPr lang="fr-FR" sz="1400" dirty="0" smtClean="0"/>
          </a:p>
          <a:p>
            <a:r>
              <a:rPr lang="fr-FR" sz="1400" dirty="0" smtClean="0"/>
              <a:t>Pendant ces 6 jours, télétravail ou pas?</a:t>
            </a:r>
          </a:p>
          <a:p>
            <a:endParaRPr lang="fr-FR" sz="1400" dirty="0"/>
          </a:p>
          <a:p>
            <a:r>
              <a:rPr lang="fr-FR" sz="1400" dirty="0" smtClean="0"/>
              <a:t>Quid des IRP.</a:t>
            </a:r>
          </a:p>
        </p:txBody>
      </p:sp>
      <p:pic>
        <p:nvPicPr>
          <p:cNvPr id="3" name="Picture 2" descr="C:\Users\MEKE6355\Pictures\FAPT 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1" y="90330"/>
            <a:ext cx="86495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08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437</TotalTime>
  <Words>413</Words>
  <Application>Microsoft Office PowerPoint</Application>
  <PresentationFormat>Affichage à l'écran (16:9)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blank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ESSELIN Michel AD Est</dc:creator>
  <cp:lastModifiedBy>ESSELIN Michel AD Est</cp:lastModifiedBy>
  <cp:revision>22</cp:revision>
  <cp:lastPrinted>2020-04-03T15:22:27Z</cp:lastPrinted>
  <dcterms:created xsi:type="dcterms:W3CDTF">2020-04-03T10:12:23Z</dcterms:created>
  <dcterms:modified xsi:type="dcterms:W3CDTF">2020-04-07T07:17:31Z</dcterms:modified>
</cp:coreProperties>
</file>